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0"/>
  </p:notesMasterIdLst>
  <p:sldIdLst>
    <p:sldId id="359" r:id="rId3"/>
    <p:sldId id="257" r:id="rId4"/>
    <p:sldId id="258" r:id="rId5"/>
    <p:sldId id="275" r:id="rId6"/>
    <p:sldId id="276" r:id="rId7"/>
    <p:sldId id="277" r:id="rId8"/>
    <p:sldId id="358" r:id="rId9"/>
    <p:sldId id="278" r:id="rId10"/>
    <p:sldId id="282" r:id="rId11"/>
    <p:sldId id="283" r:id="rId12"/>
    <p:sldId id="284" r:id="rId13"/>
    <p:sldId id="289" r:id="rId14"/>
    <p:sldId id="290" r:id="rId15"/>
    <p:sldId id="291" r:id="rId16"/>
    <p:sldId id="292" r:id="rId17"/>
    <p:sldId id="293" r:id="rId18"/>
    <p:sldId id="294" r:id="rId19"/>
    <p:sldId id="312" r:id="rId20"/>
    <p:sldId id="313" r:id="rId21"/>
    <p:sldId id="314" r:id="rId22"/>
    <p:sldId id="319" r:id="rId23"/>
    <p:sldId id="320" r:id="rId24"/>
    <p:sldId id="321" r:id="rId25"/>
    <p:sldId id="322" r:id="rId26"/>
    <p:sldId id="323" r:id="rId27"/>
    <p:sldId id="324" r:id="rId28"/>
    <p:sldId id="325" r:id="rId29"/>
    <p:sldId id="326" r:id="rId30"/>
    <p:sldId id="327" r:id="rId31"/>
    <p:sldId id="328"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FC1ED-1CC2-48C9-8F82-8E279BFDE0C6}" type="datetimeFigureOut">
              <a:rPr lang="en-US" smtClean="0"/>
              <a:t>6/23/2021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58F9C-40FD-4BDE-8BCD-0CE5B4812E40}" type="slidenum">
              <a:rPr lang="en-US" smtClean="0"/>
              <a:t>‹#›</a:t>
            </a:fld>
            <a:endParaRPr lang="en-US"/>
          </a:p>
        </p:txBody>
      </p:sp>
    </p:spTree>
    <p:extLst>
      <p:ext uri="{BB962C8B-B14F-4D97-AF65-F5344CB8AC3E}">
        <p14:creationId xmlns:p14="http://schemas.microsoft.com/office/powerpoint/2010/main" val="185200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07DF0-8B3C-463B-B9B4-F04FF4C32200}"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9F3091-3F09-4528-B091-12309936356D}"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248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AE2DCB-643D-4A06-BC8E-18BE513A7844}"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452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ABEEA1-727F-49DC-96CB-7EF4FFB50A85}"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9499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F1A331-8153-48AE-A73F-38A4E5539D47}"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440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A792C1-BC73-4F4D-B6A3-448CF724C5A6}"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85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07DF0-8B3C-463B-B9B4-F04FF4C32200}"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2504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E37C8-FE2C-4BF4-9F10-9F7371BF2C2C}"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070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B5FEC-29A8-45B2-82B1-4DC2FBA67076}"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8650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1F5FEE-D5FF-4E65-BAA8-B89DA8C3049A}"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620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43053D-1168-4482-9C27-C2A5FD181745}"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351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E37C8-FE2C-4BF4-9F10-9F7371BF2C2C}"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9360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9B2B36-E087-441F-AE64-05A34C4C00AE}"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213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DEFE64-F7E5-49D4-B315-776B3DA00311}"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782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27C67F-16DC-4127-840B-5AA80E892DD2}"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657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1B0A56-6D15-47C7-A357-7F811AF6E46E}"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985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9F3091-3F09-4528-B091-12309936356D}"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1791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AE2DCB-643D-4A06-BC8E-18BE513A7844}"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3010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ABEEA1-727F-49DC-96CB-7EF4FFB50A85}"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8115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F1A331-8153-48AE-A73F-38A4E5539D47}"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5622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A792C1-BC73-4F4D-B6A3-448CF724C5A6}"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021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B5FEC-29A8-45B2-82B1-4DC2FBA67076}"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109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1F5FEE-D5FF-4E65-BAA8-B89DA8C3049A}"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959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43053D-1168-4482-9C27-C2A5FD181745}"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69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9B2B36-E087-441F-AE64-05A34C4C00AE}"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997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DEFE64-F7E5-49D4-B315-776B3DA00311}"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044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27C67F-16DC-4127-840B-5AA80E892DD2}"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613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1B0A56-6D15-47C7-A357-7F811AF6E46E}" type="slidenum">
              <a:rPr lang="ar-SA">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126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lgn="r" fontAlgn="base">
              <a:spcBef>
                <a:spcPct val="0"/>
              </a:spcBef>
              <a:spcAft>
                <a:spcPct val="0"/>
              </a:spcAft>
              <a:defRPr/>
            </a:pPr>
            <a:fld id="{289966C4-FB4F-4968-9B46-F5F7A8187C1E}" type="slidenum">
              <a:rPr lang="ar-SA">
                <a:solidFill>
                  <a:srgbClr val="000000"/>
                </a:solidFill>
              </a:rPr>
              <a:pPr algn="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1759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lgn="r" fontAlgn="base">
              <a:spcBef>
                <a:spcPct val="0"/>
              </a:spcBef>
              <a:spcAft>
                <a:spcPct val="0"/>
              </a:spcAft>
              <a:defRPr/>
            </a:pPr>
            <a:fld id="{289966C4-FB4F-4968-9B46-F5F7A8187C1E}" type="slidenum">
              <a:rPr lang="ar-SA">
                <a:solidFill>
                  <a:srgbClr val="000000"/>
                </a:solidFill>
              </a:rPr>
              <a:pPr algn="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8726384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3785652"/>
          </a:xfrm>
          <a:prstGeom prst="rect">
            <a:avLst/>
          </a:prstGeom>
        </p:spPr>
        <p:txBody>
          <a:bodyPr wrap="square">
            <a:spAutoFit/>
          </a:bodyPr>
          <a:lstStyle/>
          <a:p>
            <a:pPr algn="ctr"/>
            <a:r>
              <a:rPr lang="ar-IQ" sz="4000" dirty="0">
                <a:solidFill>
                  <a:schemeClr val="bg1"/>
                </a:solidFill>
              </a:rPr>
              <a:t>امراض النبات </a:t>
            </a:r>
          </a:p>
          <a:p>
            <a:pPr algn="ctr"/>
            <a:r>
              <a:rPr lang="ar-IQ" sz="4000" dirty="0">
                <a:solidFill>
                  <a:schemeClr val="bg1"/>
                </a:solidFill>
              </a:rPr>
              <a:t>محاضرات الجزء العملي</a:t>
            </a:r>
          </a:p>
          <a:p>
            <a:pPr algn="ctr"/>
            <a:r>
              <a:rPr lang="ar-IQ" sz="4000" dirty="0">
                <a:solidFill>
                  <a:schemeClr val="bg1"/>
                </a:solidFill>
              </a:rPr>
              <a:t>المرحلة الثالثة / قسم الوقاية</a:t>
            </a:r>
          </a:p>
          <a:p>
            <a:pPr algn="ctr"/>
            <a:r>
              <a:rPr lang="ar-IQ" sz="4000" dirty="0">
                <a:solidFill>
                  <a:schemeClr val="bg1"/>
                </a:solidFill>
              </a:rPr>
              <a:t>اعداد </a:t>
            </a:r>
          </a:p>
          <a:p>
            <a:pPr algn="ctr"/>
            <a:r>
              <a:rPr lang="ar-IQ" sz="4000" dirty="0">
                <a:solidFill>
                  <a:schemeClr val="bg1"/>
                </a:solidFill>
              </a:rPr>
              <a:t>م. علاء عودة </a:t>
            </a:r>
            <a:r>
              <a:rPr lang="ar-IQ" sz="4000" dirty="0" smtClean="0">
                <a:solidFill>
                  <a:schemeClr val="bg1"/>
                </a:solidFill>
              </a:rPr>
              <a:t>مانع</a:t>
            </a:r>
          </a:p>
          <a:p>
            <a:pPr algn="ctr"/>
            <a:r>
              <a:rPr lang="ar-IQ" sz="4000" dirty="0" smtClean="0">
                <a:solidFill>
                  <a:schemeClr val="bg1"/>
                </a:solidFill>
              </a:rPr>
              <a:t>المحاضرة السابعة </a:t>
            </a:r>
            <a:endParaRPr lang="ar-IQ" sz="4000" dirty="0">
              <a:solidFill>
                <a:schemeClr val="bg1"/>
              </a:solidFill>
            </a:endParaRPr>
          </a:p>
        </p:txBody>
      </p:sp>
    </p:spTree>
    <p:extLst>
      <p:ext uri="{BB962C8B-B14F-4D97-AF65-F5344CB8AC3E}">
        <p14:creationId xmlns:p14="http://schemas.microsoft.com/office/powerpoint/2010/main" val="205698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laa\Desktop\New folder (2)\Barley-ta5tet%20-bakteryBarley leaf stripe (Pyrenophora graminea.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2467" name="مستطيل 3"/>
          <p:cNvSpPr>
            <a:spLocks noChangeArrowheads="1"/>
          </p:cNvSpPr>
          <p:nvPr/>
        </p:nvSpPr>
        <p:spPr bwMode="auto">
          <a:xfrm>
            <a:off x="990600" y="6202363"/>
            <a:ext cx="716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IQ" sz="2400" b="1">
                <a:solidFill>
                  <a:srgbClr val="FFFF00"/>
                </a:solidFill>
              </a:rPr>
              <a:t>أعراض الإصابة بمرض تخطط أوراق الشعير </a:t>
            </a:r>
            <a:r>
              <a:rPr lang="ar-SA" sz="2400" b="1">
                <a:solidFill>
                  <a:srgbClr val="FFFF00"/>
                </a:solidFill>
              </a:rPr>
              <a:t> </a:t>
            </a:r>
            <a:endParaRPr lang="ar-IQ" sz="2400" b="1">
              <a:solidFill>
                <a:srgbClr val="FFFF00"/>
              </a:solidFill>
            </a:endParaRPr>
          </a:p>
        </p:txBody>
      </p:sp>
    </p:spTree>
    <p:extLst>
      <p:ext uri="{BB962C8B-B14F-4D97-AF65-F5344CB8AC3E}">
        <p14:creationId xmlns:p14="http://schemas.microsoft.com/office/powerpoint/2010/main" val="289662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laa\Desktop\New folder (2)\Pyrenophora graminea.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3491" name="مستطيل 3"/>
          <p:cNvSpPr>
            <a:spLocks noChangeArrowheads="1"/>
          </p:cNvSpPr>
          <p:nvPr/>
        </p:nvSpPr>
        <p:spPr bwMode="auto">
          <a:xfrm>
            <a:off x="0" y="61991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IQ" sz="2400" b="1">
                <a:solidFill>
                  <a:srgbClr val="000000"/>
                </a:solidFill>
              </a:rPr>
              <a:t>جراثيم الفطر </a:t>
            </a:r>
            <a:r>
              <a:rPr lang="en-US" sz="2400" b="1">
                <a:solidFill>
                  <a:srgbClr val="000000"/>
                </a:solidFill>
              </a:rPr>
              <a:t> </a:t>
            </a:r>
            <a:r>
              <a:rPr lang="en-US" sz="2400" b="1" i="1">
                <a:solidFill>
                  <a:srgbClr val="000000"/>
                </a:solidFill>
              </a:rPr>
              <a:t>Pyrenophora graminea </a:t>
            </a:r>
            <a:r>
              <a:rPr lang="ar-IQ" sz="2400" b="1" i="1">
                <a:solidFill>
                  <a:srgbClr val="000000"/>
                </a:solidFill>
              </a:rPr>
              <a:t> </a:t>
            </a:r>
            <a:r>
              <a:rPr lang="ar-IQ" sz="2400" b="1">
                <a:solidFill>
                  <a:srgbClr val="000000"/>
                </a:solidFill>
              </a:rPr>
              <a:t>مسبب مرض تخطط أوراق الشعير</a:t>
            </a:r>
          </a:p>
        </p:txBody>
      </p:sp>
    </p:spTree>
    <p:extLst>
      <p:ext uri="{BB962C8B-B14F-4D97-AF65-F5344CB8AC3E}">
        <p14:creationId xmlns:p14="http://schemas.microsoft.com/office/powerpoint/2010/main" val="394497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لمحتوى 1"/>
          <p:cNvSpPr>
            <a:spLocks noGrp="1"/>
          </p:cNvSpPr>
          <p:nvPr>
            <p:ph/>
          </p:nvPr>
        </p:nvSpPr>
        <p:spPr>
          <a:xfrm>
            <a:off x="0" y="0"/>
            <a:ext cx="9144000" cy="6858000"/>
          </a:xfrm>
        </p:spPr>
        <p:txBody>
          <a:bodyPr/>
          <a:lstStyle/>
          <a:p>
            <a:pPr algn="ctr">
              <a:buFontTx/>
              <a:buNone/>
            </a:pPr>
            <a:r>
              <a:rPr lang="ar-SA" sz="2800" b="1" dirty="0" smtClean="0">
                <a:solidFill>
                  <a:srgbClr val="FF9900"/>
                </a:solidFill>
              </a:rPr>
              <a:t>الذبول </a:t>
            </a:r>
            <a:r>
              <a:rPr lang="ar-SA" sz="2800" b="1" dirty="0" err="1" smtClean="0">
                <a:solidFill>
                  <a:srgbClr val="FF9900"/>
                </a:solidFill>
              </a:rPr>
              <a:t>الفيوزارمي</a:t>
            </a:r>
            <a:r>
              <a:rPr lang="ar-SA" sz="2800" b="1" dirty="0" smtClean="0">
                <a:solidFill>
                  <a:srgbClr val="FF9900"/>
                </a:solidFill>
              </a:rPr>
              <a:t> في الطماطة </a:t>
            </a:r>
            <a:r>
              <a:rPr lang="en-US" sz="2800" b="1" dirty="0" err="1" smtClean="0">
                <a:solidFill>
                  <a:srgbClr val="FF9900"/>
                </a:solidFill>
              </a:rPr>
              <a:t>Fusarium</a:t>
            </a:r>
            <a:r>
              <a:rPr lang="en-US" sz="2800" b="1" dirty="0" smtClean="0">
                <a:solidFill>
                  <a:srgbClr val="FF9900"/>
                </a:solidFill>
              </a:rPr>
              <a:t> Wilting of Tomato</a:t>
            </a:r>
          </a:p>
          <a:p>
            <a:pPr>
              <a:buFontTx/>
              <a:buNone/>
            </a:pPr>
            <a:r>
              <a:rPr lang="ar-SA" sz="2800" dirty="0" smtClean="0"/>
              <a:t> </a:t>
            </a:r>
            <a:r>
              <a:rPr lang="ar-SA" sz="2800" dirty="0" smtClean="0">
                <a:solidFill>
                  <a:srgbClr val="FFFF00"/>
                </a:solidFill>
              </a:rPr>
              <a:t>الأعراض </a:t>
            </a:r>
            <a:r>
              <a:rPr lang="en-US" sz="2800" dirty="0" smtClean="0">
                <a:solidFill>
                  <a:srgbClr val="FFFF00"/>
                </a:solidFill>
              </a:rPr>
              <a:t>:</a:t>
            </a:r>
            <a:endParaRPr lang="en-US" sz="2800" b="1" dirty="0" smtClean="0">
              <a:solidFill>
                <a:srgbClr val="FFFF00"/>
              </a:solidFill>
            </a:endParaRPr>
          </a:p>
          <a:p>
            <a:pPr algn="justLow" eaLnBrk="1" hangingPunct="1"/>
            <a:r>
              <a:rPr lang="ar-EG" sz="2400" dirty="0" smtClean="0">
                <a:solidFill>
                  <a:schemeClr val="bg1"/>
                </a:solidFill>
              </a:rPr>
              <a:t>شحوب الأوراق خاصة العروق وتتحول إلي اللون الأصفر ثم تذبل وتجف. تتجه هذه الأعراض   من أسفل إلي الأوراق العلوية.</a:t>
            </a:r>
          </a:p>
          <a:p>
            <a:pPr algn="justLow" eaLnBrk="1" hangingPunct="1"/>
            <a:r>
              <a:rPr lang="ar-EG" sz="2400" dirty="0" smtClean="0">
                <a:solidFill>
                  <a:schemeClr val="bg1"/>
                </a:solidFill>
              </a:rPr>
              <a:t>تسبب هذه الأعراض ضعفاً عاماً للنبات وقلة </a:t>
            </a:r>
            <a:r>
              <a:rPr lang="ar-EG" sz="2400" dirty="0" err="1" smtClean="0">
                <a:solidFill>
                  <a:schemeClr val="bg1"/>
                </a:solidFill>
              </a:rPr>
              <a:t>انتاجيت</a:t>
            </a:r>
            <a:r>
              <a:rPr lang="ar-IQ" sz="2400" dirty="0" smtClean="0">
                <a:solidFill>
                  <a:schemeClr val="bg1"/>
                </a:solidFill>
              </a:rPr>
              <a:t>ه </a:t>
            </a:r>
            <a:r>
              <a:rPr lang="ar-EG" sz="2400" dirty="0" smtClean="0">
                <a:solidFill>
                  <a:schemeClr val="bg1"/>
                </a:solidFill>
              </a:rPr>
              <a:t>وقد يموت في كثير من الحالات نتيجة شدة الإصابة.</a:t>
            </a:r>
          </a:p>
          <a:p>
            <a:pPr algn="justLow" eaLnBrk="1" hangingPunct="1"/>
            <a:r>
              <a:rPr lang="ar-EG" sz="2400" dirty="0" smtClean="0">
                <a:solidFill>
                  <a:schemeClr val="bg1"/>
                </a:solidFill>
              </a:rPr>
              <a:t>بعمل شق طولي في ساق النبات المصاب تشاهد الأوعية الخشبية ملونة باللون البني</a:t>
            </a:r>
            <a:r>
              <a:rPr lang="ar-IQ" sz="2400" dirty="0" smtClean="0">
                <a:solidFill>
                  <a:schemeClr val="bg1"/>
                </a:solidFill>
              </a:rPr>
              <a:t> المستمر</a:t>
            </a:r>
            <a:r>
              <a:rPr lang="ar-EG" sz="2400" dirty="0" smtClean="0">
                <a:solidFill>
                  <a:schemeClr val="bg1"/>
                </a:solidFill>
              </a:rPr>
              <a:t> وقد تظهر هذه الأعراض أيضاً في أوعية أعناق الأوراق أيضاً في الإصابة الشديدة.</a:t>
            </a:r>
            <a:endParaRPr lang="ar-IQ" sz="2400" dirty="0" smtClean="0">
              <a:solidFill>
                <a:schemeClr val="bg1"/>
              </a:solidFill>
            </a:endParaRPr>
          </a:p>
          <a:p>
            <a:pPr algn="justLow" eaLnBrk="1" hangingPunct="1"/>
            <a:r>
              <a:rPr lang="ar-SA" sz="2400" dirty="0" smtClean="0">
                <a:solidFill>
                  <a:schemeClr val="bg1"/>
                </a:solidFill>
              </a:rPr>
              <a:t>يرجع الذبول في هذا لعدة أسباب :</a:t>
            </a:r>
            <a:endParaRPr lang="ar-IQ" sz="2400" dirty="0" smtClean="0">
              <a:solidFill>
                <a:schemeClr val="bg1"/>
              </a:solidFill>
            </a:endParaRPr>
          </a:p>
          <a:p>
            <a:r>
              <a:rPr lang="ar-SA" sz="2400" dirty="0" smtClean="0">
                <a:solidFill>
                  <a:schemeClr val="bg1"/>
                </a:solidFill>
              </a:rPr>
              <a:t>1. ينتج الذبول نتيجة انسداد أوعية الخشب الناقلة للماء و المواد الغذائية بغزل و </a:t>
            </a:r>
            <a:r>
              <a:rPr lang="ar-SA" sz="2400" dirty="0" err="1" smtClean="0">
                <a:solidFill>
                  <a:schemeClr val="bg1"/>
                </a:solidFill>
              </a:rPr>
              <a:t>كونيدات</a:t>
            </a:r>
            <a:r>
              <a:rPr lang="ar-SA" sz="2400" dirty="0" smtClean="0">
                <a:solidFill>
                  <a:schemeClr val="bg1"/>
                </a:solidFill>
              </a:rPr>
              <a:t> المسبب المرضي.</a:t>
            </a:r>
            <a:endParaRPr lang="en-US" sz="2400" dirty="0" smtClean="0">
              <a:solidFill>
                <a:schemeClr val="bg1"/>
              </a:solidFill>
            </a:endParaRPr>
          </a:p>
          <a:p>
            <a:r>
              <a:rPr lang="ar-SA" sz="2400" dirty="0" smtClean="0">
                <a:solidFill>
                  <a:schemeClr val="bg1"/>
                </a:solidFill>
              </a:rPr>
              <a:t>2. وجود مواد بكت</a:t>
            </a:r>
            <a:r>
              <a:rPr lang="ar-IQ" sz="2400" dirty="0" smtClean="0">
                <a:solidFill>
                  <a:schemeClr val="bg1"/>
                </a:solidFill>
              </a:rPr>
              <a:t>ي</a:t>
            </a:r>
            <a:r>
              <a:rPr lang="ar-SA" sz="2400" dirty="0" smtClean="0">
                <a:solidFill>
                  <a:schemeClr val="bg1"/>
                </a:solidFill>
              </a:rPr>
              <a:t>نية و </a:t>
            </a:r>
            <a:r>
              <a:rPr lang="ar-SA" sz="2400" dirty="0" err="1" smtClean="0">
                <a:solidFill>
                  <a:schemeClr val="bg1"/>
                </a:solidFill>
              </a:rPr>
              <a:t>سليلوزية</a:t>
            </a:r>
            <a:r>
              <a:rPr lang="ar-SA" sz="2400" dirty="0" smtClean="0">
                <a:solidFill>
                  <a:schemeClr val="bg1"/>
                </a:solidFill>
              </a:rPr>
              <a:t> داخل الأوعية نتيجة تحلل جدران الأوعية بأنزيمات المسبب المرضي.</a:t>
            </a:r>
            <a:endParaRPr lang="en-US" sz="2400" dirty="0" smtClean="0">
              <a:solidFill>
                <a:schemeClr val="bg1"/>
              </a:solidFill>
            </a:endParaRPr>
          </a:p>
          <a:p>
            <a:r>
              <a:rPr lang="ar-SA" sz="2400" dirty="0" smtClean="0">
                <a:solidFill>
                  <a:schemeClr val="bg1"/>
                </a:solidFill>
              </a:rPr>
              <a:t>3. وجود </a:t>
            </a:r>
            <a:r>
              <a:rPr lang="ar-SA" sz="2400" dirty="0" err="1" smtClean="0">
                <a:solidFill>
                  <a:schemeClr val="bg1"/>
                </a:solidFill>
              </a:rPr>
              <a:t>التايلوزات</a:t>
            </a:r>
            <a:r>
              <a:rPr lang="ar-SA" sz="2400" dirty="0" smtClean="0">
                <a:solidFill>
                  <a:schemeClr val="bg1"/>
                </a:solidFill>
              </a:rPr>
              <a:t> وهي عبارة عن بروزات تنتج من الخلايا </a:t>
            </a:r>
            <a:r>
              <a:rPr lang="ar-SA" sz="2400" dirty="0" err="1" smtClean="0">
                <a:solidFill>
                  <a:schemeClr val="bg1"/>
                </a:solidFill>
              </a:rPr>
              <a:t>البرنكمية</a:t>
            </a:r>
            <a:r>
              <a:rPr lang="ar-SA" sz="2400" dirty="0" smtClean="0">
                <a:solidFill>
                  <a:schemeClr val="bg1"/>
                </a:solidFill>
              </a:rPr>
              <a:t> المجاورة للأوعية الناقلة فتعمل على الضغط على الأوعية الناقلة مسببة إغلاقها.</a:t>
            </a:r>
            <a:endParaRPr lang="en-US" sz="2400" dirty="0" smtClean="0">
              <a:solidFill>
                <a:schemeClr val="bg1"/>
              </a:solidFill>
            </a:endParaRPr>
          </a:p>
          <a:p>
            <a:pPr algn="justLow" eaLnBrk="1" hangingPunct="1">
              <a:buFontTx/>
              <a:buNone/>
            </a:pPr>
            <a:endParaRPr lang="en-US" sz="2800" dirty="0" smtClean="0">
              <a:solidFill>
                <a:schemeClr val="bg1"/>
              </a:solidFill>
            </a:endParaRPr>
          </a:p>
        </p:txBody>
      </p:sp>
    </p:spTree>
    <p:extLst>
      <p:ext uri="{BB962C8B-B14F-4D97-AF65-F5344CB8AC3E}">
        <p14:creationId xmlns:p14="http://schemas.microsoft.com/office/powerpoint/2010/main" val="219528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لمحتوى 1"/>
          <p:cNvSpPr>
            <a:spLocks noGrp="1"/>
          </p:cNvSpPr>
          <p:nvPr>
            <p:ph/>
          </p:nvPr>
        </p:nvSpPr>
        <p:spPr/>
        <p:txBody>
          <a:bodyPr/>
          <a:lstStyle/>
          <a:p>
            <a:r>
              <a:rPr lang="ar-SA" sz="2400" smtClean="0">
                <a:solidFill>
                  <a:srgbClr val="FFFF00"/>
                </a:solidFill>
              </a:rPr>
              <a:t>المسبب المرضي</a:t>
            </a:r>
            <a:r>
              <a:rPr lang="en-US" sz="2400" smtClean="0">
                <a:solidFill>
                  <a:srgbClr val="FFFF00"/>
                </a:solidFill>
              </a:rPr>
              <a:t> : </a:t>
            </a:r>
            <a:r>
              <a:rPr lang="ar-SA" sz="2400" smtClean="0">
                <a:solidFill>
                  <a:srgbClr val="FFFF00"/>
                </a:solidFill>
              </a:rPr>
              <a:t> </a:t>
            </a:r>
            <a:r>
              <a:rPr lang="en-US" sz="2400" i="1" smtClean="0">
                <a:solidFill>
                  <a:srgbClr val="FFFF00"/>
                </a:solidFill>
              </a:rPr>
              <a:t>Fusarium oxysporum</a:t>
            </a:r>
            <a:r>
              <a:rPr lang="en-US" sz="2400" smtClean="0">
                <a:solidFill>
                  <a:srgbClr val="FFFF00"/>
                </a:solidFill>
              </a:rPr>
              <a:t> f.sp </a:t>
            </a:r>
            <a:r>
              <a:rPr lang="en-US" sz="2400" i="1" smtClean="0">
                <a:solidFill>
                  <a:srgbClr val="FFFF00"/>
                </a:solidFill>
              </a:rPr>
              <a:t>lycopersici</a:t>
            </a:r>
            <a:endParaRPr lang="en-US" sz="2400" smtClean="0">
              <a:solidFill>
                <a:srgbClr val="FFFF00"/>
              </a:solidFill>
            </a:endParaRPr>
          </a:p>
          <a:p>
            <a:r>
              <a:rPr lang="ar-SA" sz="2400" smtClean="0">
                <a:solidFill>
                  <a:schemeClr val="bg1"/>
                </a:solidFill>
              </a:rPr>
              <a:t>يكون هذا الفطر ثلاثة أنواع من الجراثيم </a:t>
            </a:r>
            <a:endParaRPr lang="en-US" sz="2400" smtClean="0">
              <a:solidFill>
                <a:schemeClr val="bg1"/>
              </a:solidFill>
            </a:endParaRPr>
          </a:p>
          <a:p>
            <a:r>
              <a:rPr lang="ar-SA" sz="2400" smtClean="0">
                <a:solidFill>
                  <a:schemeClr val="bg1"/>
                </a:solidFill>
              </a:rPr>
              <a:t>1. </a:t>
            </a:r>
            <a:r>
              <a:rPr lang="en-US" sz="2400" smtClean="0">
                <a:solidFill>
                  <a:schemeClr val="bg1"/>
                </a:solidFill>
              </a:rPr>
              <a:t>Microconidia</a:t>
            </a:r>
            <a:r>
              <a:rPr lang="ar-SA" sz="2400" smtClean="0">
                <a:solidFill>
                  <a:schemeClr val="bg1"/>
                </a:solidFill>
              </a:rPr>
              <a:t>- الكونيدات الصغيرة وتكون مكونة من خلية واحدة او خليتين شكلها بيضوي تتكون داخل أوعية النبات.</a:t>
            </a:r>
            <a:endParaRPr lang="en-US" sz="2400" smtClean="0">
              <a:solidFill>
                <a:schemeClr val="bg1"/>
              </a:solidFill>
            </a:endParaRPr>
          </a:p>
          <a:p>
            <a:r>
              <a:rPr lang="ar-SA" sz="2400" smtClean="0">
                <a:solidFill>
                  <a:schemeClr val="bg1"/>
                </a:solidFill>
              </a:rPr>
              <a:t>2. </a:t>
            </a:r>
            <a:r>
              <a:rPr lang="en-US" sz="2400" smtClean="0">
                <a:solidFill>
                  <a:schemeClr val="bg1"/>
                </a:solidFill>
              </a:rPr>
              <a:t>Macroconidia</a:t>
            </a:r>
            <a:r>
              <a:rPr lang="ar-SA" sz="2400" smtClean="0">
                <a:solidFill>
                  <a:schemeClr val="bg1"/>
                </a:solidFill>
              </a:rPr>
              <a:t> – الكونيدات الكبيرة تكون هلالية الشكل تتكون من 1-6 خلايا و تتكون خارج أوعية النبات و هي عديمة اللون شفافة مثل الكونيدات الصغيرة.</a:t>
            </a:r>
            <a:endParaRPr lang="en-US" sz="2400" smtClean="0">
              <a:solidFill>
                <a:schemeClr val="bg1"/>
              </a:solidFill>
            </a:endParaRPr>
          </a:p>
          <a:p>
            <a:r>
              <a:rPr lang="ar-SA" sz="2400" smtClean="0">
                <a:solidFill>
                  <a:schemeClr val="bg1"/>
                </a:solidFill>
              </a:rPr>
              <a:t>3. </a:t>
            </a:r>
            <a:r>
              <a:rPr lang="en-US" sz="2400" smtClean="0">
                <a:solidFill>
                  <a:schemeClr val="bg1"/>
                </a:solidFill>
              </a:rPr>
              <a:t>Chlamydospore</a:t>
            </a:r>
            <a:r>
              <a:rPr lang="ar-SA" sz="2400" smtClean="0">
                <a:solidFill>
                  <a:schemeClr val="bg1"/>
                </a:solidFill>
              </a:rPr>
              <a:t>- الجراثيم الكلاميدية وتتكون على أطراف </a:t>
            </a:r>
            <a:r>
              <a:rPr lang="ar-IQ" sz="2400" smtClean="0">
                <a:solidFill>
                  <a:schemeClr val="bg1"/>
                </a:solidFill>
              </a:rPr>
              <a:t>أو</a:t>
            </a:r>
            <a:r>
              <a:rPr lang="ar-SA" sz="2400" smtClean="0">
                <a:solidFill>
                  <a:schemeClr val="bg1"/>
                </a:solidFill>
              </a:rPr>
              <a:t> ضمن الغزل الفطري و تكون مفردة أو بشكل سلاسل وهي كروية داكنة اللون وذات جدار سميك ومقاومة للظروف البيئية وتتكون على مخلفات العائل و على الأوساط الصناعية .</a:t>
            </a:r>
            <a:endParaRPr lang="en-US" sz="2400" smtClean="0">
              <a:solidFill>
                <a:schemeClr val="bg1"/>
              </a:solidFill>
            </a:endParaRPr>
          </a:p>
          <a:p>
            <a:endParaRPr lang="ar-IQ" sz="2800" smtClean="0"/>
          </a:p>
        </p:txBody>
      </p:sp>
    </p:spTree>
    <p:extLst>
      <p:ext uri="{BB962C8B-B14F-4D97-AF65-F5344CB8AC3E}">
        <p14:creationId xmlns:p14="http://schemas.microsoft.com/office/powerpoint/2010/main" val="347927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0659" name="مستطيل 4"/>
          <p:cNvSpPr>
            <a:spLocks noChangeArrowheads="1"/>
          </p:cNvSpPr>
          <p:nvPr/>
        </p:nvSpPr>
        <p:spPr bwMode="auto">
          <a:xfrm>
            <a:off x="1401763" y="304800"/>
            <a:ext cx="688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fontAlgn="base">
              <a:spcBef>
                <a:spcPct val="0"/>
              </a:spcBef>
              <a:spcAft>
                <a:spcPct val="0"/>
              </a:spcAft>
            </a:pPr>
            <a:r>
              <a:rPr lang="ar-IQ" sz="2400" b="1">
                <a:solidFill>
                  <a:srgbClr val="FFFFFF"/>
                </a:solidFill>
              </a:rPr>
              <a:t>نبات طماطة تظهر عليه أعراض الإصابة بمرض الذبول الفيوزارمي </a:t>
            </a:r>
            <a:endParaRPr lang="ar-IQ" sz="2400">
              <a:solidFill>
                <a:srgbClr val="FFFFFF"/>
              </a:solidFill>
            </a:endParaRPr>
          </a:p>
        </p:txBody>
      </p:sp>
    </p:spTree>
    <p:extLst>
      <p:ext uri="{BB962C8B-B14F-4D97-AF65-F5344CB8AC3E}">
        <p14:creationId xmlns:p14="http://schemas.microsoft.com/office/powerpoint/2010/main" val="287291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laa\Desktop\فطريات\FUNGI\Images\اFusarium Wilt.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1683" name="مستطيل 3"/>
          <p:cNvSpPr>
            <a:spLocks noChangeArrowheads="1"/>
          </p:cNvSpPr>
          <p:nvPr/>
        </p:nvSpPr>
        <p:spPr bwMode="auto">
          <a:xfrm>
            <a:off x="2286000" y="60198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EG" sz="2000" b="1">
                <a:solidFill>
                  <a:srgbClr val="FFFF00"/>
                </a:solidFill>
              </a:rPr>
              <a:t>بعمل شق طولي في ساق النبات المصاب تشاهد الأوعية الخشبية ملونة باللون البني</a:t>
            </a:r>
            <a:r>
              <a:rPr lang="ar-IQ" sz="2000" b="1">
                <a:solidFill>
                  <a:srgbClr val="FFFF00"/>
                </a:solidFill>
              </a:rPr>
              <a:t> المستمر</a:t>
            </a:r>
            <a:r>
              <a:rPr lang="ar-EG" sz="2000" b="1">
                <a:solidFill>
                  <a:srgbClr val="FFFF00"/>
                </a:solidFill>
              </a:rPr>
              <a:t> </a:t>
            </a:r>
            <a:endParaRPr lang="ar-IQ" sz="2000" b="1">
              <a:solidFill>
                <a:srgbClr val="FFFF00"/>
              </a:solidFill>
            </a:endParaRPr>
          </a:p>
        </p:txBody>
      </p:sp>
    </p:spTree>
    <p:extLst>
      <p:ext uri="{BB962C8B-B14F-4D97-AF65-F5344CB8AC3E}">
        <p14:creationId xmlns:p14="http://schemas.microsoft.com/office/powerpoint/2010/main" val="272458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2707" name="مستطيل 4"/>
          <p:cNvSpPr>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fontAlgn="base" hangingPunct="0">
              <a:spcBef>
                <a:spcPct val="0"/>
              </a:spcBef>
              <a:spcAft>
                <a:spcPct val="0"/>
              </a:spcAft>
            </a:pPr>
            <a:r>
              <a:rPr lang="ar-IQ" b="1">
                <a:solidFill>
                  <a:srgbClr val="000000"/>
                </a:solidFill>
                <a:cs typeface="Times New Roman" pitchFamily="18" charset="0"/>
              </a:rPr>
              <a:t>الصورة توضح الجراثيم الكلاميدية للفطر</a:t>
            </a:r>
            <a:r>
              <a:rPr lang="en-US" b="1" i="1">
                <a:solidFill>
                  <a:srgbClr val="000000"/>
                </a:solidFill>
                <a:cs typeface="Times New Roman" pitchFamily="18" charset="0"/>
              </a:rPr>
              <a:t>Fusarium oxysporum </a:t>
            </a:r>
            <a:r>
              <a:rPr lang="ar-IQ" b="1">
                <a:solidFill>
                  <a:srgbClr val="000000"/>
                </a:solidFill>
                <a:cs typeface="Times New Roman" pitchFamily="18" charset="0"/>
              </a:rPr>
              <a:t> المسبب لمرض الذبول الفيوزارمي على الطماطة</a:t>
            </a:r>
            <a:endParaRPr lang="ar-IQ" sz="2000">
              <a:solidFill>
                <a:srgbClr val="000000"/>
              </a:solidFill>
            </a:endParaRPr>
          </a:p>
        </p:txBody>
      </p:sp>
    </p:spTree>
    <p:extLst>
      <p:ext uri="{BB962C8B-B14F-4D97-AF65-F5344CB8AC3E}">
        <p14:creationId xmlns:p14="http://schemas.microsoft.com/office/powerpoint/2010/main" val="169091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33338"/>
            <a:ext cx="9144000" cy="6824662"/>
          </a:xfrm>
          <a:noFill/>
        </p:spPr>
      </p:pic>
      <p:sp>
        <p:nvSpPr>
          <p:cNvPr id="73731" name="مستطيل 4"/>
          <p:cNvSpPr>
            <a:spLocks noChangeArrowheads="1"/>
          </p:cNvSpPr>
          <p:nvPr/>
        </p:nvSpPr>
        <p:spPr bwMode="auto">
          <a:xfrm>
            <a:off x="0" y="59340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IQ" sz="2000" b="1">
                <a:solidFill>
                  <a:srgbClr val="000000"/>
                </a:solidFill>
                <a:cs typeface="Times New Roman" pitchFamily="18" charset="0"/>
              </a:rPr>
              <a:t>الصورة توضح الجراثيم الكونيدية الكبيرة والصغيرة </a:t>
            </a:r>
            <a:r>
              <a:rPr lang="en-US" sz="2000" b="1">
                <a:solidFill>
                  <a:srgbClr val="000000"/>
                </a:solidFill>
                <a:cs typeface="Times New Roman" pitchFamily="18" charset="0"/>
              </a:rPr>
              <a:t>Macroconidia and Microconidia </a:t>
            </a:r>
            <a:r>
              <a:rPr lang="ar-IQ" sz="2000" b="1">
                <a:solidFill>
                  <a:srgbClr val="000000"/>
                </a:solidFill>
                <a:cs typeface="Times New Roman" pitchFamily="18" charset="0"/>
              </a:rPr>
              <a:t> للفطر</a:t>
            </a:r>
            <a:r>
              <a:rPr lang="en-US" sz="2000" b="1" i="1">
                <a:solidFill>
                  <a:srgbClr val="000000"/>
                </a:solidFill>
                <a:cs typeface="Times New Roman" pitchFamily="18" charset="0"/>
              </a:rPr>
              <a:t>Fusarium oxysporum </a:t>
            </a:r>
            <a:endParaRPr lang="ar-IQ" sz="2000">
              <a:solidFill>
                <a:srgbClr val="000000"/>
              </a:solidFill>
            </a:endParaRPr>
          </a:p>
        </p:txBody>
      </p:sp>
    </p:spTree>
    <p:extLst>
      <p:ext uri="{BB962C8B-B14F-4D97-AF65-F5344CB8AC3E}">
        <p14:creationId xmlns:p14="http://schemas.microsoft.com/office/powerpoint/2010/main" val="143129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لمحتوى 1"/>
          <p:cNvSpPr>
            <a:spLocks noGrp="1"/>
          </p:cNvSpPr>
          <p:nvPr>
            <p:ph/>
          </p:nvPr>
        </p:nvSpPr>
        <p:spPr>
          <a:xfrm>
            <a:off x="0" y="0"/>
            <a:ext cx="9144000" cy="6858000"/>
          </a:xfrm>
        </p:spPr>
        <p:txBody>
          <a:bodyPr/>
          <a:lstStyle/>
          <a:p>
            <a:pPr>
              <a:buFontTx/>
              <a:buNone/>
            </a:pPr>
            <a:r>
              <a:rPr lang="ar-IQ" sz="2800" b="1" dirty="0">
                <a:solidFill>
                  <a:schemeClr val="bg1"/>
                </a:solidFill>
              </a:rPr>
              <a:t> </a:t>
            </a:r>
            <a:r>
              <a:rPr lang="ar-SA" sz="2800" b="1" dirty="0" smtClean="0">
                <a:solidFill>
                  <a:srgbClr val="FF9900"/>
                </a:solidFill>
              </a:rPr>
              <a:t> أمراض </a:t>
            </a:r>
            <a:r>
              <a:rPr lang="ar-SA" sz="2800" b="1" dirty="0" err="1" smtClean="0">
                <a:solidFill>
                  <a:srgbClr val="FF9900"/>
                </a:solidFill>
              </a:rPr>
              <a:t>الريزكتونيا</a:t>
            </a:r>
            <a:r>
              <a:rPr lang="ar-SA" sz="2800" b="1" dirty="0" smtClean="0">
                <a:solidFill>
                  <a:srgbClr val="FF9900"/>
                </a:solidFill>
              </a:rPr>
              <a:t> </a:t>
            </a:r>
            <a:r>
              <a:rPr lang="en-US" sz="2800" b="1" dirty="0" err="1" smtClean="0">
                <a:solidFill>
                  <a:srgbClr val="FF9900"/>
                </a:solidFill>
              </a:rPr>
              <a:t>Rhizoctonia</a:t>
            </a:r>
            <a:r>
              <a:rPr lang="en-US" sz="2800" b="1" dirty="0" smtClean="0">
                <a:solidFill>
                  <a:srgbClr val="FF9900"/>
                </a:solidFill>
              </a:rPr>
              <a:t> diseases</a:t>
            </a:r>
            <a:r>
              <a:rPr lang="en-US" sz="2800" dirty="0" smtClean="0">
                <a:solidFill>
                  <a:srgbClr val="FF9900"/>
                </a:solidFill>
              </a:rPr>
              <a:t> </a:t>
            </a:r>
          </a:p>
          <a:p>
            <a:r>
              <a:rPr lang="ar-SA" sz="2800" dirty="0" smtClean="0">
                <a:solidFill>
                  <a:schemeClr val="bg1"/>
                </a:solidFill>
              </a:rPr>
              <a:t>يسبب هذا الفطر الكثير من الأمراض منها تعفن البذور أو سقوط البادرات حيث يحيط الفطر منطقة التاج و السويق في النبات من جميع الجهات مسببا لها مرض الخناق وتكون منطقة الإصابة ضيقة وجافة وذات لون بني أحيانا يصيب النباتات الكبيرة في منطقة الجذور الو التاج فتظهر ملونة بلون بني داكن أو اسود مسببة تعفن الجذور أو</a:t>
            </a:r>
            <a:r>
              <a:rPr lang="ar-IQ" sz="2800" dirty="0" smtClean="0">
                <a:solidFill>
                  <a:schemeClr val="bg1"/>
                </a:solidFill>
              </a:rPr>
              <a:t> </a:t>
            </a:r>
            <a:r>
              <a:rPr lang="ar-SA" sz="2800" dirty="0" smtClean="0">
                <a:solidFill>
                  <a:schemeClr val="bg1"/>
                </a:solidFill>
              </a:rPr>
              <a:t>أحيانا تعفن الساق . كما يسبب على درنات البطاطا مرض القشرة السوداء فتكون على سطح الدرنات المصابة كتل سوداء بحجم رأس الدبوس عبارة عن تجمعات للأجسام الحجرية للمسبب المرضي </a:t>
            </a:r>
            <a:endParaRPr lang="en-US" sz="2800" dirty="0" smtClean="0">
              <a:solidFill>
                <a:schemeClr val="bg1"/>
              </a:solidFill>
            </a:endParaRPr>
          </a:p>
          <a:p>
            <a:r>
              <a:rPr lang="ar-SA" sz="2800" dirty="0" smtClean="0">
                <a:solidFill>
                  <a:srgbClr val="FFFF00"/>
                </a:solidFill>
              </a:rPr>
              <a:t>المسبب </a:t>
            </a:r>
            <a:r>
              <a:rPr lang="ar-IQ" sz="2800" dirty="0" smtClean="0">
                <a:solidFill>
                  <a:srgbClr val="FFFF00"/>
                </a:solidFill>
              </a:rPr>
              <a:t>  </a:t>
            </a:r>
            <a:r>
              <a:rPr lang="en-US" sz="2800" i="1" dirty="0" err="1" smtClean="0">
                <a:solidFill>
                  <a:srgbClr val="FFFF00"/>
                </a:solidFill>
              </a:rPr>
              <a:t>Rhizoctonia</a:t>
            </a:r>
            <a:r>
              <a:rPr lang="en-US" sz="2800" i="1" dirty="0" smtClean="0">
                <a:solidFill>
                  <a:srgbClr val="FFFF00"/>
                </a:solidFill>
              </a:rPr>
              <a:t> solani</a:t>
            </a:r>
            <a:endParaRPr lang="en-US" sz="2800" dirty="0" smtClean="0">
              <a:solidFill>
                <a:srgbClr val="FFFF00"/>
              </a:solidFill>
            </a:endParaRPr>
          </a:p>
          <a:p>
            <a:r>
              <a:rPr lang="ar-SA" sz="2800" dirty="0" smtClean="0">
                <a:solidFill>
                  <a:schemeClr val="bg1"/>
                </a:solidFill>
              </a:rPr>
              <a:t>يكون غزل فطري مقسم ويحوي </a:t>
            </a:r>
            <a:r>
              <a:rPr lang="ar-SA" sz="2800" dirty="0" err="1" smtClean="0">
                <a:solidFill>
                  <a:schemeClr val="bg1"/>
                </a:solidFill>
              </a:rPr>
              <a:t>تخصرات</a:t>
            </a:r>
            <a:r>
              <a:rPr lang="ar-SA" sz="2800" dirty="0" smtClean="0">
                <a:solidFill>
                  <a:schemeClr val="bg1"/>
                </a:solidFill>
              </a:rPr>
              <a:t> في مناطق التفرع التي تكون بزوايا قائمة و له طور جنسي يتبع للفطريات </a:t>
            </a:r>
            <a:r>
              <a:rPr lang="ar-SA" sz="2800" dirty="0" err="1" smtClean="0">
                <a:solidFill>
                  <a:schemeClr val="bg1"/>
                </a:solidFill>
              </a:rPr>
              <a:t>البازيدية</a:t>
            </a:r>
            <a:r>
              <a:rPr lang="ar-IQ" sz="2800" dirty="0" smtClean="0">
                <a:solidFill>
                  <a:schemeClr val="bg1"/>
                </a:solidFill>
              </a:rPr>
              <a:t> وهو الفطر</a:t>
            </a:r>
            <a:r>
              <a:rPr lang="en-US" sz="2800" i="1" dirty="0" smtClean="0"/>
              <a:t> </a:t>
            </a:r>
            <a:r>
              <a:rPr lang="en-US" sz="2800" i="1" dirty="0" err="1" smtClean="0">
                <a:solidFill>
                  <a:srgbClr val="FFFF00"/>
                </a:solidFill>
              </a:rPr>
              <a:t>Thanatephorus</a:t>
            </a:r>
            <a:r>
              <a:rPr lang="en-US" sz="2800" i="1" dirty="0" smtClean="0">
                <a:solidFill>
                  <a:srgbClr val="FFFF00"/>
                </a:solidFill>
              </a:rPr>
              <a:t>  </a:t>
            </a:r>
            <a:r>
              <a:rPr lang="en-US" sz="2800" i="1" dirty="0" err="1" smtClean="0">
                <a:solidFill>
                  <a:srgbClr val="FFFF00"/>
                </a:solidFill>
              </a:rPr>
              <a:t>cucumeris</a:t>
            </a:r>
            <a:endParaRPr lang="en-US" sz="2800" dirty="0" smtClean="0">
              <a:solidFill>
                <a:srgbClr val="FFFF00"/>
              </a:solidFill>
            </a:endParaRPr>
          </a:p>
          <a:p>
            <a:endParaRPr lang="ar-IQ" sz="2800" dirty="0" smtClean="0">
              <a:solidFill>
                <a:schemeClr val="bg1"/>
              </a:solidFill>
            </a:endParaRPr>
          </a:p>
        </p:txBody>
      </p:sp>
    </p:spTree>
    <p:extLst>
      <p:ext uri="{BB962C8B-B14F-4D97-AF65-F5344CB8AC3E}">
        <p14:creationId xmlns:p14="http://schemas.microsoft.com/office/powerpoint/2010/main" val="188982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alaa\Desktop\New folder (2)\20rhizoctonia-cotton.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cxnSp>
        <p:nvCxnSpPr>
          <p:cNvPr id="7" name="رابط كسهم مستقيم 6"/>
          <p:cNvCxnSpPr/>
          <p:nvPr/>
        </p:nvCxnSpPr>
        <p:spPr>
          <a:xfrm rot="10800000" flipV="1">
            <a:off x="4495800" y="2819400"/>
            <a:ext cx="2590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flipH="1" flipV="1">
            <a:off x="2057400" y="25146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flipV="1">
            <a:off x="1981200" y="21336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rot="10800000" flipV="1">
            <a:off x="6172200" y="3429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7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مستطيل 1"/>
          <p:cNvSpPr>
            <a:spLocks noChangeArrowheads="1"/>
          </p:cNvSpPr>
          <p:nvPr/>
        </p:nvSpPr>
        <p:spPr bwMode="auto">
          <a:xfrm>
            <a:off x="1752600" y="228600"/>
            <a:ext cx="624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SA" sz="4000" b="1">
                <a:solidFill>
                  <a:srgbClr val="FFFFFF"/>
                </a:solidFill>
              </a:rPr>
              <a:t>أمراض الفطريات الناقصة</a:t>
            </a:r>
            <a:endParaRPr lang="en-US" sz="4000" b="1">
              <a:solidFill>
                <a:srgbClr val="FFFFFF"/>
              </a:solidFill>
            </a:endParaRPr>
          </a:p>
          <a:p>
            <a:pPr algn="ctr" rtl="1" fontAlgn="base">
              <a:spcBef>
                <a:spcPct val="0"/>
              </a:spcBef>
              <a:spcAft>
                <a:spcPct val="0"/>
              </a:spcAft>
            </a:pPr>
            <a:r>
              <a:rPr lang="en-US" sz="4000" b="1">
                <a:solidFill>
                  <a:srgbClr val="FFFFFF"/>
                </a:solidFill>
              </a:rPr>
              <a:t>Diseases caused by imperfecti fungi</a:t>
            </a:r>
            <a:r>
              <a:rPr lang="ar-SA" sz="4000" b="1">
                <a:solidFill>
                  <a:srgbClr val="FFFFFF"/>
                </a:solidFill>
              </a:rPr>
              <a:t> </a:t>
            </a:r>
            <a:endParaRPr lang="ar-IQ" sz="4000">
              <a:solidFill>
                <a:srgbClr val="FFFFFF"/>
              </a:solidFill>
            </a:endParaRPr>
          </a:p>
        </p:txBody>
      </p:sp>
    </p:spTree>
    <p:extLst>
      <p:ext uri="{BB962C8B-B14F-4D97-AF65-F5344CB8AC3E}">
        <p14:creationId xmlns:p14="http://schemas.microsoft.com/office/powerpoint/2010/main" val="416025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763" y="0"/>
            <a:ext cx="9148763" cy="6858000"/>
          </a:xfrm>
          <a:noFill/>
        </p:spPr>
      </p:pic>
      <p:sp>
        <p:nvSpPr>
          <p:cNvPr id="94211" name="مستطيل 3"/>
          <p:cNvSpPr>
            <a:spLocks noChangeArrowheads="1"/>
          </p:cNvSpPr>
          <p:nvPr/>
        </p:nvSpPr>
        <p:spPr bwMode="auto">
          <a:xfrm>
            <a:off x="0" y="63246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IQ" b="1">
                <a:solidFill>
                  <a:srgbClr val="FFFF00"/>
                </a:solidFill>
              </a:rPr>
              <a:t>لاحظ التفرع في الغزل الفطري الذي يكون قائم الزاوية ويحتوي تخصرات للفطر</a:t>
            </a:r>
            <a:r>
              <a:rPr lang="en-US" b="1" i="1">
                <a:solidFill>
                  <a:srgbClr val="FFFF00"/>
                </a:solidFill>
              </a:rPr>
              <a:t> Rhizoctonia solani</a:t>
            </a:r>
            <a:r>
              <a:rPr lang="ar-IQ" b="1">
                <a:solidFill>
                  <a:srgbClr val="FFFF00"/>
                </a:solidFill>
              </a:rPr>
              <a:t>  </a:t>
            </a:r>
            <a:endParaRPr lang="ar-IQ">
              <a:solidFill>
                <a:srgbClr val="FFFF00"/>
              </a:solidFill>
            </a:endParaRPr>
          </a:p>
        </p:txBody>
      </p:sp>
    </p:spTree>
    <p:extLst>
      <p:ext uri="{BB962C8B-B14F-4D97-AF65-F5344CB8AC3E}">
        <p14:creationId xmlns:p14="http://schemas.microsoft.com/office/powerpoint/2010/main" val="87786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لمحتوى 1"/>
          <p:cNvSpPr>
            <a:spLocks noGrp="1"/>
          </p:cNvSpPr>
          <p:nvPr>
            <p:ph/>
          </p:nvPr>
        </p:nvSpPr>
        <p:spPr>
          <a:xfrm>
            <a:off x="609600" y="1371600"/>
            <a:ext cx="7239000" cy="3154363"/>
          </a:xfrm>
        </p:spPr>
        <p:txBody>
          <a:bodyPr/>
          <a:lstStyle/>
          <a:p>
            <a:pPr algn="ctr">
              <a:buFontTx/>
              <a:buNone/>
            </a:pPr>
            <a:r>
              <a:rPr lang="ar-IQ" sz="4000" b="1" smtClean="0">
                <a:solidFill>
                  <a:srgbClr val="FFFF00"/>
                </a:solidFill>
              </a:rPr>
              <a:t>أمراض النبات المتسببة عن البكتريا</a:t>
            </a:r>
          </a:p>
          <a:p>
            <a:pPr algn="ctr">
              <a:buFontTx/>
              <a:buNone/>
            </a:pPr>
            <a:r>
              <a:rPr lang="en-US" sz="3600" b="1" smtClean="0">
                <a:solidFill>
                  <a:srgbClr val="FFFF00"/>
                </a:solidFill>
              </a:rPr>
              <a:t>Diseases caused by Bacteria</a:t>
            </a:r>
            <a:endParaRPr lang="ar-IQ" sz="3600" b="1" smtClean="0">
              <a:solidFill>
                <a:srgbClr val="FFFF00"/>
              </a:solidFill>
            </a:endParaRPr>
          </a:p>
        </p:txBody>
      </p:sp>
    </p:spTree>
    <p:extLst>
      <p:ext uri="{BB962C8B-B14F-4D97-AF65-F5344CB8AC3E}">
        <p14:creationId xmlns:p14="http://schemas.microsoft.com/office/powerpoint/2010/main" val="248344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لمحتوى 1"/>
          <p:cNvSpPr>
            <a:spLocks noGrp="1"/>
          </p:cNvSpPr>
          <p:nvPr>
            <p:ph/>
          </p:nvPr>
        </p:nvSpPr>
        <p:spPr>
          <a:xfrm>
            <a:off x="0" y="0"/>
            <a:ext cx="9144000" cy="6858000"/>
          </a:xfrm>
        </p:spPr>
        <p:txBody>
          <a:bodyPr/>
          <a:lstStyle/>
          <a:p>
            <a:r>
              <a:rPr lang="ar-SA" sz="2800" b="1" smtClean="0">
                <a:solidFill>
                  <a:srgbClr val="FFFF00"/>
                </a:solidFill>
              </a:rPr>
              <a:t>الصفات العامة للبكتريا الممرضة للنبات </a:t>
            </a:r>
            <a:endParaRPr lang="en-US" sz="2800" smtClean="0">
              <a:solidFill>
                <a:srgbClr val="FFFF00"/>
              </a:solidFill>
            </a:endParaRPr>
          </a:p>
          <a:p>
            <a:pPr algn="just">
              <a:buFontTx/>
              <a:buNone/>
            </a:pPr>
            <a:r>
              <a:rPr lang="ar-IQ" sz="2800" smtClean="0">
                <a:solidFill>
                  <a:schemeClr val="bg1"/>
                </a:solidFill>
              </a:rPr>
              <a:t>1</a:t>
            </a:r>
            <a:r>
              <a:rPr lang="ar-SA" sz="2800" smtClean="0">
                <a:solidFill>
                  <a:schemeClr val="bg1"/>
                </a:solidFill>
              </a:rPr>
              <a:t>. كائنات وحيدة الخلية لا توجد في خلاياها نواة واضحة و لها جدار خارجي صلب قد يكون حوله غلاف جيلاتيني سميك و لها غشاء بلازمي يحيط ببروتوبلازم الخلية الذي لا يحتوي بلاستيدات خضراء، تحتوي على اسواط عدة أو سوط و احد للحركة.</a:t>
            </a:r>
            <a:endParaRPr lang="en-US" sz="2800" smtClean="0">
              <a:solidFill>
                <a:schemeClr val="bg1"/>
              </a:solidFill>
            </a:endParaRPr>
          </a:p>
          <a:p>
            <a:pPr algn="just">
              <a:buFontTx/>
              <a:buNone/>
            </a:pPr>
            <a:r>
              <a:rPr lang="ar-IQ" sz="2800" smtClean="0">
                <a:solidFill>
                  <a:schemeClr val="bg1"/>
                </a:solidFill>
              </a:rPr>
              <a:t>2</a:t>
            </a:r>
            <a:r>
              <a:rPr lang="ar-SA" sz="2800" smtClean="0">
                <a:solidFill>
                  <a:schemeClr val="bg1"/>
                </a:solidFill>
              </a:rPr>
              <a:t>. تختلف أعراض الأمراض البكترية عن الفطرية منها يكون بشكل عفن طري نتيجة تحلل جدران الأنسجة بواسطة الأنزيمات فتنساب محتويات الخلايا خارج للخارج بشكل مادة لزجة أو تكون الأعراض موضعية بهيئة موت موضعي للأنسجة أو تلف الأنسجة الوعائية أو حدوث أورام نتيجة لظاهرة </a:t>
            </a:r>
            <a:r>
              <a:rPr lang="en-US" sz="2800" smtClean="0">
                <a:solidFill>
                  <a:schemeClr val="bg1"/>
                </a:solidFill>
              </a:rPr>
              <a:t>Hypertrophy</a:t>
            </a:r>
            <a:r>
              <a:rPr lang="ar-SA" sz="2800" smtClean="0">
                <a:solidFill>
                  <a:schemeClr val="bg1"/>
                </a:solidFill>
              </a:rPr>
              <a:t> و </a:t>
            </a:r>
            <a:r>
              <a:rPr lang="en-US" sz="2800" smtClean="0">
                <a:solidFill>
                  <a:schemeClr val="bg1"/>
                </a:solidFill>
              </a:rPr>
              <a:t>Hyperplasia</a:t>
            </a:r>
            <a:r>
              <a:rPr lang="ar-SA" sz="2800" smtClean="0">
                <a:solidFill>
                  <a:schemeClr val="bg1"/>
                </a:solidFill>
              </a:rPr>
              <a:t>.</a:t>
            </a:r>
            <a:endParaRPr lang="ar-IQ" sz="2800" smtClean="0">
              <a:solidFill>
                <a:schemeClr val="bg1"/>
              </a:solidFill>
            </a:endParaRPr>
          </a:p>
          <a:p>
            <a:pPr algn="just">
              <a:buFontTx/>
              <a:buNone/>
            </a:pPr>
            <a:r>
              <a:rPr lang="ar-IQ" sz="2800" smtClean="0">
                <a:solidFill>
                  <a:schemeClr val="bg1"/>
                </a:solidFill>
              </a:rPr>
              <a:t>3.</a:t>
            </a:r>
            <a:r>
              <a:rPr lang="ar-SA" sz="2800" smtClean="0">
                <a:solidFill>
                  <a:schemeClr val="bg1"/>
                </a:solidFill>
              </a:rPr>
              <a:t>هناك اختلاف في طرق انتقالها فمنها ينتقل عن طريق التربة و الآخر عن طريق الأجزاء النباتية أو مخلفات النبات أو عن طريق مياه الري أو الآلات أو الحشرات.</a:t>
            </a:r>
            <a:endParaRPr lang="en-US" sz="2800" smtClean="0">
              <a:solidFill>
                <a:schemeClr val="bg1"/>
              </a:solidFill>
            </a:endParaRPr>
          </a:p>
          <a:p>
            <a:pPr algn="just">
              <a:buFontTx/>
              <a:buNone/>
            </a:pPr>
            <a:r>
              <a:rPr lang="ar-IQ" sz="2800" smtClean="0">
                <a:solidFill>
                  <a:schemeClr val="bg1"/>
                </a:solidFill>
              </a:rPr>
              <a:t>4</a:t>
            </a:r>
            <a:r>
              <a:rPr lang="ar-SA" sz="2800" smtClean="0">
                <a:solidFill>
                  <a:schemeClr val="bg1"/>
                </a:solidFill>
              </a:rPr>
              <a:t>. معظم البكتريا الممرضة للنبات سالبة لصبغة كرام عدا الجنس </a:t>
            </a:r>
            <a:r>
              <a:rPr lang="en-US" sz="2800" i="1" smtClean="0">
                <a:solidFill>
                  <a:schemeClr val="bg1"/>
                </a:solidFill>
              </a:rPr>
              <a:t>Cornybacterium </a:t>
            </a:r>
            <a:r>
              <a:rPr lang="ar-SA" sz="2800" smtClean="0">
                <a:solidFill>
                  <a:schemeClr val="bg1"/>
                </a:solidFill>
              </a:rPr>
              <a:t> و الجنس </a:t>
            </a:r>
            <a:r>
              <a:rPr lang="en-US" sz="2800" i="1" smtClean="0">
                <a:solidFill>
                  <a:schemeClr val="bg1"/>
                </a:solidFill>
              </a:rPr>
              <a:t>Bacillus</a:t>
            </a:r>
            <a:r>
              <a:rPr lang="ar-SA" sz="2800" smtClean="0">
                <a:solidFill>
                  <a:schemeClr val="bg1"/>
                </a:solidFill>
              </a:rPr>
              <a:t> فتكون موجبة</a:t>
            </a:r>
            <a:endParaRPr lang="ar-IQ" sz="2800" smtClean="0"/>
          </a:p>
        </p:txBody>
      </p:sp>
    </p:spTree>
    <p:extLst>
      <p:ext uri="{BB962C8B-B14F-4D97-AF65-F5344CB8AC3E}">
        <p14:creationId xmlns:p14="http://schemas.microsoft.com/office/powerpoint/2010/main" val="27956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صر نائب للمحتوى 1"/>
          <p:cNvSpPr>
            <a:spLocks noGrp="1"/>
          </p:cNvSpPr>
          <p:nvPr>
            <p:ph/>
          </p:nvPr>
        </p:nvSpPr>
        <p:spPr>
          <a:xfrm>
            <a:off x="0" y="0"/>
            <a:ext cx="9144000" cy="6858000"/>
          </a:xfrm>
        </p:spPr>
        <p:txBody>
          <a:bodyPr/>
          <a:lstStyle/>
          <a:p>
            <a:pPr>
              <a:buFontTx/>
              <a:buNone/>
            </a:pPr>
            <a:r>
              <a:rPr lang="ar-IQ" sz="2800" smtClean="0">
                <a:solidFill>
                  <a:schemeClr val="bg1"/>
                </a:solidFill>
              </a:rPr>
              <a:t>5</a:t>
            </a:r>
            <a:r>
              <a:rPr lang="ar-SA" sz="2800" smtClean="0">
                <a:solidFill>
                  <a:schemeClr val="bg1"/>
                </a:solidFill>
              </a:rPr>
              <a:t>. معظم البكتريا الممرضة للنبات هي عصوية مسوطة أو غير مسوطة فيما عدا الجنس </a:t>
            </a:r>
            <a:r>
              <a:rPr lang="en-US" sz="2800" i="1" smtClean="0">
                <a:solidFill>
                  <a:schemeClr val="bg1"/>
                </a:solidFill>
              </a:rPr>
              <a:t>Streptomyces</a:t>
            </a:r>
            <a:r>
              <a:rPr lang="ar-SA" sz="2800" smtClean="0">
                <a:solidFill>
                  <a:schemeClr val="bg1"/>
                </a:solidFill>
              </a:rPr>
              <a:t> الذي يعود للفطريات الشعاعية.</a:t>
            </a:r>
            <a:endParaRPr lang="en-US" sz="2800" smtClean="0">
              <a:solidFill>
                <a:schemeClr val="bg1"/>
              </a:solidFill>
            </a:endParaRPr>
          </a:p>
          <a:p>
            <a:pPr>
              <a:buFontTx/>
              <a:buNone/>
            </a:pPr>
            <a:r>
              <a:rPr lang="ar-IQ" sz="2800" smtClean="0">
                <a:solidFill>
                  <a:schemeClr val="bg1"/>
                </a:solidFill>
              </a:rPr>
              <a:t>6</a:t>
            </a:r>
            <a:r>
              <a:rPr lang="ar-SA" sz="2800" smtClean="0">
                <a:solidFill>
                  <a:schemeClr val="bg1"/>
                </a:solidFill>
              </a:rPr>
              <a:t>. جميع البكتريا المرضية هوائية </a:t>
            </a:r>
            <a:r>
              <a:rPr lang="en-US" sz="2800" smtClean="0">
                <a:solidFill>
                  <a:schemeClr val="bg1"/>
                </a:solidFill>
              </a:rPr>
              <a:t>Aerobic </a:t>
            </a:r>
          </a:p>
          <a:p>
            <a:pPr>
              <a:buFontTx/>
              <a:buNone/>
            </a:pPr>
            <a:r>
              <a:rPr lang="ar-IQ" sz="2800" smtClean="0">
                <a:solidFill>
                  <a:schemeClr val="bg1"/>
                </a:solidFill>
              </a:rPr>
              <a:t>7</a:t>
            </a:r>
            <a:r>
              <a:rPr lang="ar-SA" sz="2800" smtClean="0">
                <a:solidFill>
                  <a:schemeClr val="bg1"/>
                </a:solidFill>
              </a:rPr>
              <a:t>. تدخل للنبات عن طريق الخدوش أو الجروح أو الفتحات الطبيعية أو الشعيرات الجذرية أو الأزهار أو الغدد الرحيقية.</a:t>
            </a:r>
            <a:endParaRPr lang="en-US" sz="2800" smtClean="0">
              <a:solidFill>
                <a:schemeClr val="bg1"/>
              </a:solidFill>
            </a:endParaRPr>
          </a:p>
          <a:p>
            <a:endParaRPr lang="ar-IQ" sz="2800" smtClean="0"/>
          </a:p>
        </p:txBody>
      </p:sp>
    </p:spTree>
    <p:extLst>
      <p:ext uri="{BB962C8B-B14F-4D97-AF65-F5344CB8AC3E}">
        <p14:creationId xmlns:p14="http://schemas.microsoft.com/office/powerpoint/2010/main" val="280149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عنصر نائب للمحتوى 1"/>
          <p:cNvSpPr>
            <a:spLocks noGrp="1"/>
          </p:cNvSpPr>
          <p:nvPr>
            <p:ph/>
          </p:nvPr>
        </p:nvSpPr>
        <p:spPr>
          <a:xfrm>
            <a:off x="0" y="0"/>
            <a:ext cx="9144000" cy="6858000"/>
          </a:xfrm>
        </p:spPr>
        <p:txBody>
          <a:bodyPr/>
          <a:lstStyle/>
          <a:p>
            <a:r>
              <a:rPr lang="ar-SA" smtClean="0">
                <a:solidFill>
                  <a:srgbClr val="FFFF00"/>
                </a:solidFill>
              </a:rPr>
              <a:t>أهم الأمراض البكت</a:t>
            </a:r>
            <a:r>
              <a:rPr lang="ar-IQ" smtClean="0">
                <a:solidFill>
                  <a:srgbClr val="FFFF00"/>
                </a:solidFill>
              </a:rPr>
              <a:t>ي</a:t>
            </a:r>
            <a:r>
              <a:rPr lang="ar-SA" smtClean="0">
                <a:solidFill>
                  <a:srgbClr val="FFFF00"/>
                </a:solidFill>
              </a:rPr>
              <a:t>رية </a:t>
            </a:r>
            <a:endParaRPr lang="en-US" smtClean="0">
              <a:solidFill>
                <a:srgbClr val="FFFF00"/>
              </a:solidFill>
            </a:endParaRPr>
          </a:p>
          <a:p>
            <a:pPr>
              <a:buFontTx/>
              <a:buNone/>
            </a:pPr>
            <a:r>
              <a:rPr lang="ar-IQ" smtClean="0">
                <a:solidFill>
                  <a:srgbClr val="FFFF00"/>
                </a:solidFill>
              </a:rPr>
              <a:t>1</a:t>
            </a:r>
            <a:r>
              <a:rPr lang="ar-SA" smtClean="0">
                <a:solidFill>
                  <a:srgbClr val="FFFF00"/>
                </a:solidFill>
              </a:rPr>
              <a:t>. </a:t>
            </a:r>
            <a:r>
              <a:rPr lang="ar-SA" smtClean="0">
                <a:solidFill>
                  <a:srgbClr val="FFC000"/>
                </a:solidFill>
              </a:rPr>
              <a:t>التدرن التاجي </a:t>
            </a:r>
            <a:r>
              <a:rPr lang="en-US" smtClean="0">
                <a:solidFill>
                  <a:srgbClr val="FFC000"/>
                </a:solidFill>
              </a:rPr>
              <a:t>Crown Gall</a:t>
            </a:r>
          </a:p>
          <a:p>
            <a:r>
              <a:rPr lang="ar-SA" sz="2800" smtClean="0">
                <a:solidFill>
                  <a:schemeClr val="bg1"/>
                </a:solidFill>
              </a:rPr>
              <a:t>تظهر الأعراض بشكل تورمات في منطقة التاج بالقرب من سطح التربة يختلف قطرها باختلاف العائل و شدة الإصابة و يتحول لونها للأسود و تكون النباتات المصابة هزيلة ذات أوراق مصفرة و متقزمة و يؤدي المرض إلى تدهور الأشجار وموتها في نهاية. </a:t>
            </a:r>
            <a:endParaRPr lang="en-US" sz="2800" smtClean="0">
              <a:solidFill>
                <a:schemeClr val="bg1"/>
              </a:solidFill>
            </a:endParaRPr>
          </a:p>
          <a:p>
            <a:r>
              <a:rPr lang="ar-SA" sz="2800" smtClean="0">
                <a:solidFill>
                  <a:srgbClr val="FFFF00"/>
                </a:solidFill>
              </a:rPr>
              <a:t>المسبب</a:t>
            </a:r>
            <a:r>
              <a:rPr lang="ar-SA" sz="2800" smtClean="0">
                <a:solidFill>
                  <a:schemeClr val="bg1"/>
                </a:solidFill>
              </a:rPr>
              <a:t> </a:t>
            </a:r>
            <a:r>
              <a:rPr lang="en-US" sz="2800" i="1" smtClean="0">
                <a:solidFill>
                  <a:srgbClr val="FFC000"/>
                </a:solidFill>
              </a:rPr>
              <a:t>Agrobacterium</a:t>
            </a:r>
            <a:r>
              <a:rPr lang="en-US" sz="2800" smtClean="0">
                <a:solidFill>
                  <a:srgbClr val="FFC000"/>
                </a:solidFill>
              </a:rPr>
              <a:t> </a:t>
            </a:r>
            <a:r>
              <a:rPr lang="en-US" sz="2800" i="1" smtClean="0">
                <a:solidFill>
                  <a:srgbClr val="FFC000"/>
                </a:solidFill>
              </a:rPr>
              <a:t>tumefaciens</a:t>
            </a:r>
            <a:endParaRPr lang="en-US" sz="2800" smtClean="0">
              <a:solidFill>
                <a:srgbClr val="FFC000"/>
              </a:solidFill>
            </a:endParaRPr>
          </a:p>
          <a:p>
            <a:r>
              <a:rPr lang="ar-SA" sz="2800" smtClean="0">
                <a:solidFill>
                  <a:schemeClr val="bg1"/>
                </a:solidFill>
              </a:rPr>
              <a:t>بكتريا عصوية مفردة أو في سلاسل قصيرة سالبة لصبغة كرام ذات 2-4 اسواط قطبية يمكن أن تحدث العدوى في حال توفر الرطوبة لعدة سنوات و هي حساسة للحرارة تمتاز بقدرتها على تحويل الخلايا العادية إلى خلايا سرطانية في فترة قصيرة كما تستمر هذه الخلايا في النمو و الانقسام غير الطبيعي حتى في غياب البكتريا.</a:t>
            </a:r>
            <a:endParaRPr lang="en-US" sz="2800" smtClean="0">
              <a:solidFill>
                <a:schemeClr val="bg1"/>
              </a:solidFill>
            </a:endParaRPr>
          </a:p>
          <a:p>
            <a:endParaRPr lang="ar-IQ" smtClean="0"/>
          </a:p>
        </p:txBody>
      </p:sp>
    </p:spTree>
    <p:extLst>
      <p:ext uri="{BB962C8B-B14F-4D97-AF65-F5344CB8AC3E}">
        <p14:creationId xmlns:p14="http://schemas.microsoft.com/office/powerpoint/2010/main" val="1299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صر نائب للنص 3"/>
          <p:cNvSpPr>
            <a:spLocks noGrp="1"/>
          </p:cNvSpPr>
          <p:nvPr>
            <p:ph type="body" sz="half" idx="2"/>
          </p:nvPr>
        </p:nvSpPr>
        <p:spPr>
          <a:xfrm>
            <a:off x="0" y="5791200"/>
            <a:ext cx="9144000" cy="1066800"/>
          </a:xfrm>
        </p:spPr>
        <p:txBody>
          <a:bodyPr/>
          <a:lstStyle/>
          <a:p>
            <a:pPr algn="ctr"/>
            <a:r>
              <a:rPr lang="ar-IQ" sz="2000" smtClean="0">
                <a:solidFill>
                  <a:schemeClr val="bg1"/>
                </a:solidFill>
              </a:rPr>
              <a:t>الصورة لليمين توضح أعراض الإصابة بمرض التدرن التاجي ولليسار توضح شكل البكتريا </a:t>
            </a:r>
            <a:r>
              <a:rPr lang="en-US" sz="2000" b="1" i="1" smtClean="0">
                <a:solidFill>
                  <a:schemeClr val="bg1"/>
                </a:solidFill>
              </a:rPr>
              <a:t>Agrobacterium tumefaciens</a:t>
            </a:r>
            <a:r>
              <a:rPr lang="ar-IQ" sz="2000" b="1" i="1" smtClean="0">
                <a:solidFill>
                  <a:schemeClr val="bg1"/>
                </a:solidFill>
              </a:rPr>
              <a:t> </a:t>
            </a:r>
            <a:r>
              <a:rPr lang="ar-IQ" sz="2000" smtClean="0">
                <a:solidFill>
                  <a:schemeClr val="bg1"/>
                </a:solidFill>
              </a:rPr>
              <a:t>المسببة للمرض </a:t>
            </a:r>
          </a:p>
        </p:txBody>
      </p:sp>
      <p:pic>
        <p:nvPicPr>
          <p:cNvPr id="103427" name="Picture 2" descr="C:\Users\alaa\Desktop\فطريات\ryulhk\Images\Crown G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3" descr="C:\Users\alaa\Desktop\فطريات\ryulhk\Images\Agrobacterium tumefaciens.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022" b="23022"/>
          <a:stretch>
            <a:fillRect/>
          </a:stretch>
        </p:blipFill>
        <p:spPr>
          <a:xfrm>
            <a:off x="0" y="838200"/>
            <a:ext cx="3429000" cy="4267200"/>
          </a:xfrm>
          <a:noFill/>
        </p:spPr>
      </p:pic>
    </p:spTree>
    <p:extLst>
      <p:ext uri="{BB962C8B-B14F-4D97-AF65-F5344CB8AC3E}">
        <p14:creationId xmlns:p14="http://schemas.microsoft.com/office/powerpoint/2010/main" val="314459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صر نائب للمحتوى 1"/>
          <p:cNvSpPr>
            <a:spLocks noGrp="1"/>
          </p:cNvSpPr>
          <p:nvPr>
            <p:ph/>
          </p:nvPr>
        </p:nvSpPr>
        <p:spPr>
          <a:xfrm>
            <a:off x="0" y="0"/>
            <a:ext cx="9144000" cy="6858000"/>
          </a:xfrm>
        </p:spPr>
        <p:txBody>
          <a:bodyPr/>
          <a:lstStyle/>
          <a:p>
            <a:pPr>
              <a:buFontTx/>
              <a:buNone/>
            </a:pPr>
            <a:r>
              <a:rPr lang="ar-IQ" sz="2000" smtClean="0">
                <a:solidFill>
                  <a:srgbClr val="FFFF00"/>
                </a:solidFill>
              </a:rPr>
              <a:t>2.</a:t>
            </a:r>
            <a:r>
              <a:rPr lang="ar-SA" sz="2000" smtClean="0">
                <a:solidFill>
                  <a:srgbClr val="FFFF00"/>
                </a:solidFill>
              </a:rPr>
              <a:t> </a:t>
            </a:r>
            <a:r>
              <a:rPr lang="ar-SA" sz="2400" smtClean="0">
                <a:solidFill>
                  <a:srgbClr val="FFFF00"/>
                </a:solidFill>
              </a:rPr>
              <a:t>اللفحة النارية في التفاح و الكمثرى </a:t>
            </a:r>
            <a:r>
              <a:rPr lang="en-US" sz="2400" b="1" smtClean="0">
                <a:solidFill>
                  <a:srgbClr val="FFFF00"/>
                </a:solidFill>
              </a:rPr>
              <a:t>Fire blight of Pear and Apple</a:t>
            </a:r>
          </a:p>
          <a:p>
            <a:pPr>
              <a:buFontTx/>
              <a:buNone/>
            </a:pPr>
            <a:r>
              <a:rPr lang="ar-SA" sz="2400" smtClean="0">
                <a:solidFill>
                  <a:schemeClr val="bg1"/>
                </a:solidFill>
              </a:rPr>
              <a:t>* لفحة الأوراق : ظهور تلطخات بنية على طول العرق الوسطي أو العروق الجانبية كذلك على حواف الأوراق مما يؤدي لتجعد الأوراق و جفافها و تدليها على الأغصان الملفوحة حيث أن مظهرها يعطي مظهر الشجرة التي تعرضت لحريق لذلك يسمى المرض باللفحة النارية.</a:t>
            </a:r>
            <a:endParaRPr lang="en-US" sz="2400" smtClean="0">
              <a:solidFill>
                <a:schemeClr val="bg1"/>
              </a:solidFill>
            </a:endParaRPr>
          </a:p>
          <a:p>
            <a:pPr>
              <a:buFontTx/>
              <a:buNone/>
            </a:pPr>
            <a:r>
              <a:rPr lang="en-US" sz="2400" smtClean="0">
                <a:solidFill>
                  <a:schemeClr val="bg1"/>
                </a:solidFill>
              </a:rPr>
              <a:t> *</a:t>
            </a:r>
            <a:r>
              <a:rPr lang="ar-SA" sz="2400" smtClean="0">
                <a:solidFill>
                  <a:schemeClr val="bg1"/>
                </a:solidFill>
              </a:rPr>
              <a:t>تدخل البكتريا من خلال الثغور و الفتحات المائية و الجروح.</a:t>
            </a:r>
            <a:endParaRPr lang="en-US" sz="2400" smtClean="0">
              <a:solidFill>
                <a:schemeClr val="bg1"/>
              </a:solidFill>
            </a:endParaRPr>
          </a:p>
          <a:p>
            <a:pPr>
              <a:buFontTx/>
              <a:buNone/>
            </a:pPr>
            <a:r>
              <a:rPr lang="ar-SA" sz="2400" smtClean="0">
                <a:solidFill>
                  <a:schemeClr val="bg1"/>
                </a:solidFill>
              </a:rPr>
              <a:t>* لفحة الأزهار: تصبح الأزهار مشبعة بالماء و تذبل وتجف سريعا ثم تتحول ال اللون البني ثم الأسود و قد تسقط الأزهار أو تبقى عالقة بالأشجار. تدخل البكتريا عن طريق الغدد الرحيقية في الأزهار.</a:t>
            </a:r>
            <a:endParaRPr lang="en-US" sz="2400" smtClean="0">
              <a:solidFill>
                <a:schemeClr val="bg1"/>
              </a:solidFill>
            </a:endParaRPr>
          </a:p>
          <a:p>
            <a:pPr>
              <a:buFontTx/>
              <a:buNone/>
            </a:pPr>
            <a:r>
              <a:rPr lang="ar-SA" sz="2400" smtClean="0">
                <a:solidFill>
                  <a:schemeClr val="bg1"/>
                </a:solidFill>
              </a:rPr>
              <a:t>* لفحة الأغصان : تذبل الأغصان المصابة من القمة إلى القاعدة و يأخذ القلف لونا بنيا مسودا ويكون طريا ثم يجف و يتصلب وتتكون على الأغصان تقرحات سوداء تكبر بالحجم و تؤدي إلى موت الفرع.</a:t>
            </a:r>
            <a:endParaRPr lang="en-US" sz="2400" smtClean="0">
              <a:solidFill>
                <a:schemeClr val="bg1"/>
              </a:solidFill>
            </a:endParaRPr>
          </a:p>
          <a:p>
            <a:pPr>
              <a:buFontTx/>
              <a:buNone/>
            </a:pPr>
            <a:r>
              <a:rPr lang="ar-SA" sz="2400" smtClean="0">
                <a:solidFill>
                  <a:schemeClr val="bg1"/>
                </a:solidFill>
              </a:rPr>
              <a:t>* لفحة الثمار : تح</a:t>
            </a:r>
            <a:r>
              <a:rPr lang="ar-IQ" sz="2400" smtClean="0">
                <a:solidFill>
                  <a:schemeClr val="bg1"/>
                </a:solidFill>
              </a:rPr>
              <a:t>د</a:t>
            </a:r>
            <a:r>
              <a:rPr lang="ar-SA" sz="2400" smtClean="0">
                <a:solidFill>
                  <a:schemeClr val="bg1"/>
                </a:solidFill>
              </a:rPr>
              <a:t>ث الإصابة خلال العنق و تأخذ الثمار مظهرا مائيا أو زيتيا و تظهر إفرازات ذات لون غبري بعد ذلك تجف الثمار و تتحنط و تظل متعلقة بالدا</a:t>
            </a:r>
            <a:r>
              <a:rPr lang="ar-IQ" sz="2400" smtClean="0">
                <a:solidFill>
                  <a:schemeClr val="bg1"/>
                </a:solidFill>
              </a:rPr>
              <a:t>بر</a:t>
            </a:r>
            <a:r>
              <a:rPr lang="ar-SA" sz="2400" smtClean="0">
                <a:solidFill>
                  <a:schemeClr val="bg1"/>
                </a:solidFill>
              </a:rPr>
              <a:t>ة الثمرية.</a:t>
            </a:r>
            <a:endParaRPr lang="en-US" sz="2400" smtClean="0">
              <a:solidFill>
                <a:schemeClr val="bg1"/>
              </a:solidFill>
            </a:endParaRPr>
          </a:p>
          <a:p>
            <a:r>
              <a:rPr lang="ar-SA" sz="2400" smtClean="0">
                <a:solidFill>
                  <a:srgbClr val="FFFF00"/>
                </a:solidFill>
              </a:rPr>
              <a:t>المسبب البكتريا</a:t>
            </a:r>
            <a:r>
              <a:rPr lang="en-US" sz="2400" smtClean="0">
                <a:solidFill>
                  <a:srgbClr val="FFFF00"/>
                </a:solidFill>
              </a:rPr>
              <a:t> </a:t>
            </a:r>
            <a:r>
              <a:rPr lang="ar-SA" sz="2400" smtClean="0">
                <a:solidFill>
                  <a:srgbClr val="FFFF00"/>
                </a:solidFill>
              </a:rPr>
              <a:t> </a:t>
            </a:r>
            <a:r>
              <a:rPr lang="en-US" sz="2400" i="1" smtClean="0">
                <a:solidFill>
                  <a:srgbClr val="FFFF00"/>
                </a:solidFill>
              </a:rPr>
              <a:t>Erwinia amylovora</a:t>
            </a:r>
            <a:endParaRPr lang="en-US" sz="2400" smtClean="0">
              <a:solidFill>
                <a:srgbClr val="FFFF00"/>
              </a:solidFill>
            </a:endParaRPr>
          </a:p>
          <a:p>
            <a:r>
              <a:rPr lang="ar-SA" sz="2400" smtClean="0">
                <a:solidFill>
                  <a:schemeClr val="bg1"/>
                </a:solidFill>
              </a:rPr>
              <a:t>بكتريا عصوية ، سالبة لصبغة كرام ، ذات اسواط محيطية . تشتي في حافة تقرحات العام السابق على الجذوع أو الأفرع.</a:t>
            </a:r>
            <a:endParaRPr lang="en-US" sz="2400" smtClean="0">
              <a:solidFill>
                <a:schemeClr val="bg1"/>
              </a:solidFill>
            </a:endParaRPr>
          </a:p>
          <a:p>
            <a:endParaRPr lang="ar-IQ" smtClean="0"/>
          </a:p>
        </p:txBody>
      </p:sp>
    </p:spTree>
    <p:extLst>
      <p:ext uri="{BB962C8B-B14F-4D97-AF65-F5344CB8AC3E}">
        <p14:creationId xmlns:p14="http://schemas.microsoft.com/office/powerpoint/2010/main" val="1396123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عنصر نائب للصورة 2"/>
          <p:cNvSpPr>
            <a:spLocks noGrp="1" noTextEdit="1"/>
          </p:cNvSpPr>
          <p:nvPr>
            <p:ph type="pic" idx="1"/>
          </p:nvPr>
        </p:nvSpPr>
        <p:spPr>
          <a:xfrm>
            <a:off x="0" y="0"/>
            <a:ext cx="9144000" cy="5638800"/>
          </a:xfrm>
        </p:spPr>
      </p:sp>
      <p:pic>
        <p:nvPicPr>
          <p:cNvPr id="105475" name="Picture 3" descr="firep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4"/>
          <p:cNvSpPr>
            <a:spLocks noChangeArrowheads="1"/>
          </p:cNvSpPr>
          <p:nvPr/>
        </p:nvSpPr>
        <p:spPr bwMode="auto">
          <a:xfrm>
            <a:off x="0" y="6324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400" b="1">
                <a:solidFill>
                  <a:srgbClr val="FFFF00"/>
                </a:solidFill>
                <a:latin typeface="Times" pitchFamily="18" charset="0"/>
              </a:rPr>
              <a:t>Shoot blight on pear produced by </a:t>
            </a:r>
            <a:r>
              <a:rPr lang="en-US" sz="2400" b="1" i="1">
                <a:solidFill>
                  <a:srgbClr val="FFFF00"/>
                </a:solidFill>
                <a:latin typeface="Times" pitchFamily="18" charset="0"/>
              </a:rPr>
              <a:t>Erwinia amylovora</a:t>
            </a:r>
            <a:r>
              <a:rPr lang="en-US" sz="2400" b="1">
                <a:solidFill>
                  <a:srgbClr val="FFFF00"/>
                </a:solidFill>
                <a:latin typeface="Times" pitchFamily="18" charset="0"/>
              </a:rPr>
              <a:t> </a:t>
            </a:r>
          </a:p>
        </p:txBody>
      </p:sp>
    </p:spTree>
    <p:extLst>
      <p:ext uri="{BB962C8B-B14F-4D97-AF65-F5344CB8AC3E}">
        <p14:creationId xmlns:p14="http://schemas.microsoft.com/office/powerpoint/2010/main" val="413835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p:cNvGrpSpPr>
          <p:nvPr/>
        </p:nvGrpSpPr>
        <p:grpSpPr bwMode="auto">
          <a:xfrm>
            <a:off x="0" y="0"/>
            <a:ext cx="9144000" cy="6858000"/>
            <a:chOff x="0" y="0"/>
            <a:chExt cx="5760" cy="3945"/>
          </a:xfrm>
        </p:grpSpPr>
        <p:pic>
          <p:nvPicPr>
            <p:cNvPr id="106499" name="Picture 3" descr="firep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ChangeArrowheads="1"/>
            </p:cNvSpPr>
            <p:nvPr/>
          </p:nvSpPr>
          <p:spPr bwMode="auto">
            <a:xfrm>
              <a:off x="1247" y="3657"/>
              <a:ext cx="36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a:solidFill>
                    <a:srgbClr val="FFFF00"/>
                  </a:solidFill>
                  <a:latin typeface="Times" pitchFamily="18" charset="0"/>
                </a:rPr>
                <a:t>Apple fruit infected with </a:t>
              </a:r>
              <a:r>
                <a:rPr lang="en-US" sz="2400" i="1">
                  <a:solidFill>
                    <a:srgbClr val="FFFF00"/>
                  </a:solidFill>
                  <a:latin typeface="Times" pitchFamily="18" charset="0"/>
                </a:rPr>
                <a:t>Erwinia amylovora</a:t>
              </a:r>
              <a:r>
                <a:rPr lang="en-US" sz="2400">
                  <a:solidFill>
                    <a:srgbClr val="FFFF00"/>
                  </a:solidFill>
                  <a:latin typeface="Times" pitchFamily="18" charset="0"/>
                </a:rPr>
                <a:t> </a:t>
              </a:r>
            </a:p>
          </p:txBody>
        </p:sp>
      </p:grpSp>
    </p:spTree>
    <p:extLst>
      <p:ext uri="{BB962C8B-B14F-4D97-AF65-F5344CB8AC3E}">
        <p14:creationId xmlns:p14="http://schemas.microsoft.com/office/powerpoint/2010/main" val="335945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firepm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019800"/>
          </a:xfrm>
          <a:noFill/>
        </p:spPr>
      </p:pic>
      <p:sp>
        <p:nvSpPr>
          <p:cNvPr id="107523" name="Rectangle 4"/>
          <p:cNvSpPr>
            <a:spLocks noChangeArrowheads="1"/>
          </p:cNvSpPr>
          <p:nvPr/>
        </p:nvSpPr>
        <p:spPr bwMode="auto">
          <a:xfrm>
            <a:off x="0" y="6096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400">
                <a:solidFill>
                  <a:srgbClr val="FFFF00"/>
                </a:solidFill>
                <a:latin typeface="Times" pitchFamily="18" charset="0"/>
              </a:rPr>
              <a:t>Apple flowers infected with </a:t>
            </a:r>
            <a:r>
              <a:rPr lang="en-US" sz="2400" i="1">
                <a:solidFill>
                  <a:srgbClr val="FFFF00"/>
                </a:solidFill>
                <a:latin typeface="Times" pitchFamily="18" charset="0"/>
              </a:rPr>
              <a:t>Erwinia amylovora</a:t>
            </a:r>
            <a:r>
              <a:rPr lang="en-US" sz="2400">
                <a:solidFill>
                  <a:srgbClr val="FFFF00"/>
                </a:solidFill>
                <a:latin typeface="Times" pitchFamily="18" charset="0"/>
              </a:rPr>
              <a:t> </a:t>
            </a:r>
          </a:p>
        </p:txBody>
      </p:sp>
    </p:spTree>
    <p:extLst>
      <p:ext uri="{BB962C8B-B14F-4D97-AF65-F5344CB8AC3E}">
        <p14:creationId xmlns:p14="http://schemas.microsoft.com/office/powerpoint/2010/main" val="35270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لمحتوى 1"/>
          <p:cNvSpPr>
            <a:spLocks noGrp="1"/>
          </p:cNvSpPr>
          <p:nvPr>
            <p:ph/>
          </p:nvPr>
        </p:nvSpPr>
        <p:spPr>
          <a:xfrm>
            <a:off x="0" y="0"/>
            <a:ext cx="9144000" cy="6858000"/>
          </a:xfrm>
        </p:spPr>
        <p:txBody>
          <a:bodyPr/>
          <a:lstStyle/>
          <a:p>
            <a:r>
              <a:rPr lang="ar-IQ" dirty="0" smtClean="0">
                <a:solidFill>
                  <a:schemeClr val="bg1"/>
                </a:solidFill>
              </a:rPr>
              <a:t>المميزات العامة للفطريات الناقصة</a:t>
            </a:r>
          </a:p>
          <a:p>
            <a:pPr marL="0" indent="0">
              <a:buNone/>
            </a:pPr>
            <a:r>
              <a:rPr lang="en-US" sz="2800" dirty="0" smtClean="0">
                <a:solidFill>
                  <a:srgbClr val="FFFF00"/>
                </a:solidFill>
              </a:rPr>
              <a:t>.1</a:t>
            </a:r>
            <a:r>
              <a:rPr lang="ar-SA" sz="2800" dirty="0" smtClean="0">
                <a:solidFill>
                  <a:srgbClr val="FFFF00"/>
                </a:solidFill>
              </a:rPr>
              <a:t>الغزل الفطري مقسم ويكون عديم اللون او يحتوي على بعض الصبغات</a:t>
            </a:r>
            <a:r>
              <a:rPr lang="en-US" sz="2800" dirty="0" smtClean="0">
                <a:solidFill>
                  <a:srgbClr val="FFFF00"/>
                </a:solidFill>
              </a:rPr>
              <a:t>. </a:t>
            </a:r>
          </a:p>
          <a:p>
            <a:pPr marL="0" indent="0">
              <a:buNone/>
            </a:pPr>
            <a:endParaRPr lang="en-US" sz="2800" dirty="0" smtClean="0">
              <a:solidFill>
                <a:srgbClr val="FFFF00"/>
              </a:solidFill>
            </a:endParaRPr>
          </a:p>
          <a:p>
            <a:pPr marL="0" indent="0">
              <a:buNone/>
            </a:pPr>
            <a:r>
              <a:rPr lang="ar-SA" sz="2800" dirty="0" smtClean="0">
                <a:solidFill>
                  <a:srgbClr val="FFFF00"/>
                </a:solidFill>
              </a:rPr>
              <a:t>2. التكاثر </a:t>
            </a:r>
            <a:r>
              <a:rPr lang="ar-SA" sz="2800" dirty="0" err="1" smtClean="0">
                <a:solidFill>
                  <a:srgbClr val="FFFF00"/>
                </a:solidFill>
              </a:rPr>
              <a:t>اللاجنسي</a:t>
            </a:r>
            <a:r>
              <a:rPr lang="ar-SA" sz="2800" dirty="0" smtClean="0">
                <a:solidFill>
                  <a:srgbClr val="FFFF00"/>
                </a:solidFill>
              </a:rPr>
              <a:t> ينتج جراثيم كونيدية مختلفة الاشكال و الاحجام، ملونه </a:t>
            </a:r>
            <a:r>
              <a:rPr lang="ar-SA" sz="2800" dirty="0" err="1" smtClean="0">
                <a:solidFill>
                  <a:srgbClr val="FFFF00"/>
                </a:solidFill>
              </a:rPr>
              <a:t>اوعديمة</a:t>
            </a:r>
            <a:r>
              <a:rPr lang="ar-SA" sz="2800" dirty="0" smtClean="0">
                <a:solidFill>
                  <a:srgbClr val="FFFF00"/>
                </a:solidFill>
              </a:rPr>
              <a:t> اللون ، وحيدة الخلايا او متعددة. قد تتكون </a:t>
            </a:r>
            <a:r>
              <a:rPr lang="ar-SA" sz="2800" dirty="0" err="1" smtClean="0">
                <a:solidFill>
                  <a:srgbClr val="FFFF00"/>
                </a:solidFill>
              </a:rPr>
              <a:t>الكونيدات</a:t>
            </a:r>
            <a:r>
              <a:rPr lang="ar-SA" sz="2800" dirty="0" smtClean="0">
                <a:solidFill>
                  <a:srgbClr val="FFFF00"/>
                </a:solidFill>
              </a:rPr>
              <a:t> على حواملها بصورة حرة منفردة او بشكل سلاسل او داخل اوعية و تراكيب خاصة و اهمها </a:t>
            </a:r>
            <a:r>
              <a:rPr lang="en-US" sz="2800" dirty="0" err="1" smtClean="0">
                <a:solidFill>
                  <a:srgbClr val="FFFF00"/>
                </a:solidFill>
              </a:rPr>
              <a:t>Pycnidiun</a:t>
            </a:r>
            <a:r>
              <a:rPr lang="ar-SA" sz="2800" dirty="0" smtClean="0">
                <a:solidFill>
                  <a:srgbClr val="FFFF00"/>
                </a:solidFill>
              </a:rPr>
              <a:t> و </a:t>
            </a:r>
            <a:r>
              <a:rPr lang="en-US" sz="2800" dirty="0" err="1" smtClean="0">
                <a:solidFill>
                  <a:srgbClr val="FFFF00"/>
                </a:solidFill>
              </a:rPr>
              <a:t>Sporodochium</a:t>
            </a:r>
            <a:r>
              <a:rPr lang="ar-SA" sz="2800" dirty="0" smtClean="0">
                <a:solidFill>
                  <a:srgbClr val="FFFF00"/>
                </a:solidFill>
              </a:rPr>
              <a:t> و </a:t>
            </a:r>
            <a:r>
              <a:rPr lang="en-US" sz="2800" dirty="0" err="1" smtClean="0">
                <a:solidFill>
                  <a:srgbClr val="FFFF00"/>
                </a:solidFill>
              </a:rPr>
              <a:t>Acervulus</a:t>
            </a:r>
            <a:r>
              <a:rPr lang="ar-SA" sz="2800" dirty="0" smtClean="0">
                <a:solidFill>
                  <a:srgbClr val="FFFF00"/>
                </a:solidFill>
              </a:rPr>
              <a:t> و </a:t>
            </a:r>
            <a:r>
              <a:rPr lang="en-US" sz="2800" dirty="0" err="1" smtClean="0">
                <a:solidFill>
                  <a:srgbClr val="FFFF00"/>
                </a:solidFill>
              </a:rPr>
              <a:t>Synnema</a:t>
            </a:r>
            <a:r>
              <a:rPr lang="en-US" sz="2800" dirty="0" smtClean="0">
                <a:solidFill>
                  <a:srgbClr val="FFFF00"/>
                </a:solidFill>
              </a:rPr>
              <a:t> </a:t>
            </a:r>
          </a:p>
          <a:p>
            <a:pPr marL="0" indent="0">
              <a:buNone/>
            </a:pPr>
            <a:endParaRPr lang="en-US" sz="2800" dirty="0" smtClean="0">
              <a:solidFill>
                <a:srgbClr val="FFFF00"/>
              </a:solidFill>
            </a:endParaRPr>
          </a:p>
          <a:p>
            <a:pPr marL="0" indent="0">
              <a:buNone/>
            </a:pPr>
            <a:r>
              <a:rPr lang="ar-SA" sz="2800" dirty="0" smtClean="0">
                <a:solidFill>
                  <a:srgbClr val="FFFF00"/>
                </a:solidFill>
              </a:rPr>
              <a:t>3. التكاثر الجنسي غير معروف او لم يكتشف بعد لذلك سمية ناقصة ووضعت في مراتب تصنيفية شكلية لحين اكتشاف الطور الجنسي.</a:t>
            </a:r>
            <a:endParaRPr lang="en-US" sz="2800" dirty="0" smtClean="0">
              <a:solidFill>
                <a:srgbClr val="FFFF00"/>
              </a:solidFill>
            </a:endParaRPr>
          </a:p>
          <a:p>
            <a:pPr marL="0" indent="0">
              <a:buNone/>
            </a:pPr>
            <a:endParaRPr lang="en-US" sz="2800" dirty="0" smtClean="0">
              <a:solidFill>
                <a:srgbClr val="FFFF00"/>
              </a:solidFill>
            </a:endParaRPr>
          </a:p>
          <a:p>
            <a:pPr marL="0" indent="0">
              <a:buNone/>
            </a:pPr>
            <a:r>
              <a:rPr lang="ar-SA" sz="2800" dirty="0" smtClean="0">
                <a:solidFill>
                  <a:srgbClr val="FFFF00"/>
                </a:solidFill>
              </a:rPr>
              <a:t>4. صنفت هذه الفطريات على أساس وجود أو عدم وجود </a:t>
            </a:r>
            <a:r>
              <a:rPr lang="ar-SA" sz="2800" dirty="0" err="1" smtClean="0">
                <a:solidFill>
                  <a:srgbClr val="FFFF00"/>
                </a:solidFill>
              </a:rPr>
              <a:t>الكونيدات</a:t>
            </a:r>
            <a:r>
              <a:rPr lang="ar-SA" sz="2800" dirty="0" smtClean="0">
                <a:solidFill>
                  <a:srgbClr val="FFFF00"/>
                </a:solidFill>
              </a:rPr>
              <a:t> ، شكل ولون </a:t>
            </a:r>
            <a:r>
              <a:rPr lang="ar-SA" sz="2800" dirty="0" err="1" smtClean="0">
                <a:solidFill>
                  <a:srgbClr val="FFFF00"/>
                </a:solidFill>
              </a:rPr>
              <a:t>الكونيدات</a:t>
            </a:r>
            <a:r>
              <a:rPr lang="ar-SA" sz="2800" dirty="0" smtClean="0">
                <a:solidFill>
                  <a:srgbClr val="FFFF00"/>
                </a:solidFill>
              </a:rPr>
              <a:t> ، نوع التراكيب الثمرية </a:t>
            </a:r>
            <a:r>
              <a:rPr lang="ar-SA" sz="2800" dirty="0" err="1" smtClean="0">
                <a:solidFill>
                  <a:srgbClr val="FFFF00"/>
                </a:solidFill>
              </a:rPr>
              <a:t>اللاجنسية</a:t>
            </a:r>
            <a:r>
              <a:rPr lang="ar-SA" sz="2800" dirty="0" smtClean="0">
                <a:solidFill>
                  <a:srgbClr val="FFFF00"/>
                </a:solidFill>
              </a:rPr>
              <a:t> التي تكونها. </a:t>
            </a:r>
            <a:endParaRPr lang="en-US" sz="2800" dirty="0" smtClean="0">
              <a:solidFill>
                <a:srgbClr val="FFFF00"/>
              </a:solidFill>
            </a:endParaRPr>
          </a:p>
          <a:p>
            <a:endParaRPr lang="ar-IQ" dirty="0" smtClean="0">
              <a:solidFill>
                <a:schemeClr val="bg1"/>
              </a:solidFill>
            </a:endParaRPr>
          </a:p>
        </p:txBody>
      </p:sp>
    </p:spTree>
    <p:extLst>
      <p:ext uri="{BB962C8B-B14F-4D97-AF65-F5344CB8AC3E}">
        <p14:creationId xmlns:p14="http://schemas.microsoft.com/office/powerpoint/2010/main" val="2375746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6" descr="Erwinia_amylovor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04762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عنصر نائب للمحتوى 1"/>
          <p:cNvSpPr>
            <a:spLocks noGrp="1"/>
          </p:cNvSpPr>
          <p:nvPr>
            <p:ph/>
          </p:nvPr>
        </p:nvSpPr>
        <p:spPr>
          <a:xfrm>
            <a:off x="0" y="0"/>
            <a:ext cx="8991600" cy="6705600"/>
          </a:xfrm>
        </p:spPr>
        <p:txBody>
          <a:bodyPr/>
          <a:lstStyle/>
          <a:p>
            <a:r>
              <a:rPr lang="ar-SA" b="1" smtClean="0">
                <a:solidFill>
                  <a:srgbClr val="FFFF00"/>
                </a:solidFill>
              </a:rPr>
              <a:t>الامراض الفيروسية </a:t>
            </a:r>
            <a:endParaRPr lang="en-US" smtClean="0">
              <a:solidFill>
                <a:srgbClr val="FFFF00"/>
              </a:solidFill>
            </a:endParaRPr>
          </a:p>
          <a:p>
            <a:r>
              <a:rPr lang="ar-SA" sz="2400" smtClean="0">
                <a:solidFill>
                  <a:srgbClr val="FFFF00"/>
                </a:solidFill>
              </a:rPr>
              <a:t>الفيروسات </a:t>
            </a:r>
            <a:r>
              <a:rPr lang="ar-SA" sz="1600" smtClean="0">
                <a:solidFill>
                  <a:schemeClr val="bg1"/>
                </a:solidFill>
              </a:rPr>
              <a:t>: </a:t>
            </a:r>
            <a:r>
              <a:rPr lang="ar-SA" sz="2400" smtClean="0">
                <a:solidFill>
                  <a:schemeClr val="bg1"/>
                </a:solidFill>
              </a:rPr>
              <a:t>عبارة عن دقائق مؤلفة من حامض نووي محاط بغلاف بروتيني ، لا يرى الا بالمجهر الالكتروني ، له القدرة على إصابة النبات و التضاعف داخل خلاياه.</a:t>
            </a:r>
            <a:endParaRPr lang="en-US" sz="2400" smtClean="0">
              <a:solidFill>
                <a:schemeClr val="bg1"/>
              </a:solidFill>
            </a:endParaRPr>
          </a:p>
          <a:p>
            <a:r>
              <a:rPr lang="ar-SA" smtClean="0">
                <a:solidFill>
                  <a:srgbClr val="FFFF00"/>
                </a:solidFill>
              </a:rPr>
              <a:t>مميزات الفيروسات</a:t>
            </a:r>
            <a:endParaRPr lang="en-US" smtClean="0">
              <a:solidFill>
                <a:srgbClr val="FFFF00"/>
              </a:solidFill>
            </a:endParaRPr>
          </a:p>
          <a:p>
            <a:r>
              <a:rPr lang="ar-SA" sz="2800" smtClean="0">
                <a:solidFill>
                  <a:schemeClr val="bg1"/>
                </a:solidFill>
              </a:rPr>
              <a:t>1. له القدرة على إحداث حالة مرضية (أحيانا غير ضارة)</a:t>
            </a:r>
            <a:endParaRPr lang="en-US" sz="2800" smtClean="0">
              <a:solidFill>
                <a:schemeClr val="bg1"/>
              </a:solidFill>
            </a:endParaRPr>
          </a:p>
          <a:p>
            <a:r>
              <a:rPr lang="ar-SA" sz="2800" smtClean="0">
                <a:solidFill>
                  <a:schemeClr val="bg1"/>
                </a:solidFill>
              </a:rPr>
              <a:t>2. حجمها صغير لا ترى إلا بالمجهر الالكتروني و تمر خلال المرشحات البكترية.</a:t>
            </a:r>
            <a:endParaRPr lang="en-US" sz="2800" smtClean="0">
              <a:solidFill>
                <a:schemeClr val="bg1"/>
              </a:solidFill>
            </a:endParaRPr>
          </a:p>
          <a:p>
            <a:r>
              <a:rPr lang="ar-SA" sz="2800" smtClean="0">
                <a:solidFill>
                  <a:schemeClr val="bg1"/>
                </a:solidFill>
              </a:rPr>
              <a:t>3. الفيروسات النباتية لها أحماض نووي من نوع </a:t>
            </a:r>
            <a:r>
              <a:rPr lang="en-US" sz="2800" smtClean="0">
                <a:solidFill>
                  <a:schemeClr val="bg1"/>
                </a:solidFill>
              </a:rPr>
              <a:t>RNA</a:t>
            </a:r>
            <a:r>
              <a:rPr lang="ar-SA" sz="2800" smtClean="0">
                <a:solidFill>
                  <a:schemeClr val="bg1"/>
                </a:solidFill>
              </a:rPr>
              <a:t> و هناك العديد من الفيروسات ذات حامض نووي </a:t>
            </a:r>
            <a:r>
              <a:rPr lang="en-US" sz="2800" smtClean="0">
                <a:solidFill>
                  <a:schemeClr val="bg1"/>
                </a:solidFill>
              </a:rPr>
              <a:t>DNA</a:t>
            </a:r>
            <a:r>
              <a:rPr lang="ar-SA" sz="2800" smtClean="0">
                <a:solidFill>
                  <a:schemeClr val="bg1"/>
                </a:solidFill>
              </a:rPr>
              <a:t> مثل موزائيك القرنبيط.</a:t>
            </a:r>
            <a:endParaRPr lang="en-US" sz="2800" smtClean="0">
              <a:solidFill>
                <a:schemeClr val="bg1"/>
              </a:solidFill>
            </a:endParaRPr>
          </a:p>
          <a:p>
            <a:r>
              <a:rPr lang="ar-SA" sz="2800" smtClean="0">
                <a:solidFill>
                  <a:schemeClr val="bg1"/>
                </a:solidFill>
              </a:rPr>
              <a:t>4. طفيليات إجبارية لا يمكنها العيش إلا داخل النسيج الحي و التضاعف بداخله.</a:t>
            </a:r>
            <a:endParaRPr lang="en-US" sz="2800" smtClean="0">
              <a:solidFill>
                <a:schemeClr val="bg1"/>
              </a:solidFill>
            </a:endParaRPr>
          </a:p>
          <a:p>
            <a:r>
              <a:rPr lang="ar-SA" sz="2800" smtClean="0">
                <a:solidFill>
                  <a:schemeClr val="bg1"/>
                </a:solidFill>
              </a:rPr>
              <a:t>5. لها مدى واسع من الأعراض و أهمها : </a:t>
            </a:r>
            <a:endParaRPr lang="en-US" sz="2800" smtClean="0">
              <a:solidFill>
                <a:schemeClr val="bg1"/>
              </a:solidFill>
            </a:endParaRPr>
          </a:p>
        </p:txBody>
      </p:sp>
    </p:spTree>
    <p:extLst>
      <p:ext uri="{BB962C8B-B14F-4D97-AF65-F5344CB8AC3E}">
        <p14:creationId xmlns:p14="http://schemas.microsoft.com/office/powerpoint/2010/main" val="347059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عنصر نائب للمحتوى 1"/>
          <p:cNvSpPr>
            <a:spLocks noGrp="1"/>
          </p:cNvSpPr>
          <p:nvPr>
            <p:ph/>
          </p:nvPr>
        </p:nvSpPr>
        <p:spPr>
          <a:xfrm>
            <a:off x="0" y="0"/>
            <a:ext cx="9144000" cy="6858000"/>
          </a:xfrm>
        </p:spPr>
        <p:txBody>
          <a:bodyPr/>
          <a:lstStyle/>
          <a:p>
            <a:r>
              <a:rPr lang="ar-SA" sz="2400" smtClean="0">
                <a:solidFill>
                  <a:srgbClr val="FFFF00"/>
                </a:solidFill>
              </a:rPr>
              <a:t>. </a:t>
            </a:r>
            <a:r>
              <a:rPr lang="ar-SA" sz="2800" smtClean="0">
                <a:solidFill>
                  <a:srgbClr val="FFFF00"/>
                </a:solidFill>
              </a:rPr>
              <a:t>الاعراض الخارجية :</a:t>
            </a:r>
            <a:endParaRPr lang="en-US" sz="2800" smtClean="0">
              <a:solidFill>
                <a:srgbClr val="FFFF00"/>
              </a:solidFill>
            </a:endParaRPr>
          </a:p>
          <a:p>
            <a:r>
              <a:rPr lang="ar-SA" sz="2400" smtClean="0">
                <a:solidFill>
                  <a:schemeClr val="bg1"/>
                </a:solidFill>
              </a:rPr>
              <a:t>1. الموزائيك : تداخل بين اللون الاخضر مع الاخضر المصفر مع الابيض او الاصفر.</a:t>
            </a:r>
            <a:endParaRPr lang="en-US" sz="2400" smtClean="0">
              <a:solidFill>
                <a:schemeClr val="bg1"/>
              </a:solidFill>
            </a:endParaRPr>
          </a:p>
          <a:p>
            <a:r>
              <a:rPr lang="ar-SA" sz="2400" smtClean="0">
                <a:solidFill>
                  <a:schemeClr val="bg1"/>
                </a:solidFill>
              </a:rPr>
              <a:t>2. تبقعات 3. موت موضعي للأنسجة 4. تغير لون النبات الطبيعي  5. شفافية العروق  6. تحزم العروق </a:t>
            </a:r>
            <a:endParaRPr lang="en-US" sz="2400" smtClean="0">
              <a:solidFill>
                <a:schemeClr val="bg1"/>
              </a:solidFill>
            </a:endParaRPr>
          </a:p>
          <a:p>
            <a:r>
              <a:rPr lang="ar-SA" sz="2400" smtClean="0">
                <a:solidFill>
                  <a:schemeClr val="bg1"/>
                </a:solidFill>
              </a:rPr>
              <a:t>7. التشوهات   8. ظهور زوائد غير طبيعية.</a:t>
            </a:r>
            <a:endParaRPr lang="en-US" sz="2400" smtClean="0">
              <a:solidFill>
                <a:schemeClr val="bg1"/>
              </a:solidFill>
            </a:endParaRPr>
          </a:p>
          <a:p>
            <a:r>
              <a:rPr lang="ar-SA" sz="2400" smtClean="0">
                <a:solidFill>
                  <a:schemeClr val="bg1"/>
                </a:solidFill>
              </a:rPr>
              <a:t>ب. الاعراض الداخلية :</a:t>
            </a:r>
            <a:endParaRPr lang="en-US" sz="2400" smtClean="0">
              <a:solidFill>
                <a:schemeClr val="bg1"/>
              </a:solidFill>
            </a:endParaRPr>
          </a:p>
          <a:p>
            <a:r>
              <a:rPr lang="ar-SA" sz="2400" smtClean="0">
                <a:solidFill>
                  <a:schemeClr val="bg1"/>
                </a:solidFill>
              </a:rPr>
              <a:t>1. الاورام  2. تكوين انسجة غير طبيعية   3. ظهور افرازات صمغية   4. وجود اجسام غريبة داخل النبات </a:t>
            </a:r>
            <a:endParaRPr lang="en-US" sz="2400" smtClean="0">
              <a:solidFill>
                <a:schemeClr val="bg1"/>
              </a:solidFill>
            </a:endParaRPr>
          </a:p>
          <a:p>
            <a:r>
              <a:rPr lang="ar-SA" sz="2400" smtClean="0">
                <a:solidFill>
                  <a:schemeClr val="bg1"/>
                </a:solidFill>
              </a:rPr>
              <a:t>6. تتأثر الامراض الفيروسية بالعوامل البيئية المختلفة كالحرارة و الرطوبة و الضوء و تغذية النبات و عمر النبات و سلالات الفيروس و كمية اللقاح الفيروسي و مقاومة النبات للفيروس.</a:t>
            </a:r>
            <a:endParaRPr lang="en-US" sz="2400" smtClean="0">
              <a:solidFill>
                <a:schemeClr val="bg1"/>
              </a:solidFill>
            </a:endParaRPr>
          </a:p>
          <a:p>
            <a:r>
              <a:rPr lang="ar-SA" sz="2400" smtClean="0">
                <a:solidFill>
                  <a:schemeClr val="bg1"/>
                </a:solidFill>
              </a:rPr>
              <a:t>7. تنتشر بعدة طرق منها النقل الميكانيكي و التطعيم و الحشرات و النيماتودا و العناكب و الفطريات و البذور و الحامول و حبوب اللقاح.</a:t>
            </a:r>
            <a:endParaRPr lang="en-US" sz="2400" smtClean="0">
              <a:solidFill>
                <a:schemeClr val="bg1"/>
              </a:solidFill>
            </a:endParaRPr>
          </a:p>
          <a:p>
            <a:endParaRPr lang="ar-IQ" sz="2400" smtClean="0"/>
          </a:p>
        </p:txBody>
      </p:sp>
    </p:spTree>
    <p:extLst>
      <p:ext uri="{BB962C8B-B14F-4D97-AF65-F5344CB8AC3E}">
        <p14:creationId xmlns:p14="http://schemas.microsoft.com/office/powerpoint/2010/main" val="350761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عنصر نائب للمحتوى 1"/>
          <p:cNvSpPr>
            <a:spLocks noGrp="1"/>
          </p:cNvSpPr>
          <p:nvPr>
            <p:ph/>
          </p:nvPr>
        </p:nvSpPr>
        <p:spPr/>
        <p:txBody>
          <a:bodyPr/>
          <a:lstStyle/>
          <a:p>
            <a:pPr>
              <a:buFontTx/>
              <a:buNone/>
            </a:pPr>
            <a:r>
              <a:rPr lang="ar-IQ" sz="2800" smtClean="0">
                <a:solidFill>
                  <a:srgbClr val="FFFF00"/>
                </a:solidFill>
              </a:rPr>
              <a:t>1.</a:t>
            </a:r>
            <a:r>
              <a:rPr lang="ar-SA" sz="2800" smtClean="0">
                <a:solidFill>
                  <a:srgbClr val="FFFF00"/>
                </a:solidFill>
              </a:rPr>
              <a:t> مرض موزائيك الطماطة   </a:t>
            </a:r>
            <a:r>
              <a:rPr lang="en-US" sz="2800" smtClean="0">
                <a:solidFill>
                  <a:srgbClr val="FFFF00"/>
                </a:solidFill>
              </a:rPr>
              <a:t>Tomato Mosaic Disease</a:t>
            </a:r>
          </a:p>
          <a:p>
            <a:r>
              <a:rPr lang="ar-SA" sz="2800" smtClean="0">
                <a:solidFill>
                  <a:schemeClr val="bg1"/>
                </a:solidFill>
              </a:rPr>
              <a:t>تظهر الأعراض على شكل تداخل اللون الأصفر مع الأخضر الفاتح أو الأخضر الغامق و تظهر الأوراق مجعدة خشنة منحنية ، وفي الإصابة الشديدة يتم اختزال أنصال الأوراق فتظهر خيطية في ظاهرة يطلق عليها رباط الحذاء (</a:t>
            </a:r>
            <a:r>
              <a:rPr lang="en-US" sz="2800" smtClean="0">
                <a:solidFill>
                  <a:schemeClr val="bg1"/>
                </a:solidFill>
              </a:rPr>
              <a:t>Shoes  strine</a:t>
            </a:r>
            <a:r>
              <a:rPr lang="ar-SA" sz="2800" smtClean="0">
                <a:solidFill>
                  <a:schemeClr val="bg1"/>
                </a:solidFill>
              </a:rPr>
              <a:t>) </a:t>
            </a:r>
            <a:endParaRPr lang="en-US" sz="2800" smtClean="0">
              <a:solidFill>
                <a:schemeClr val="bg1"/>
              </a:solidFill>
            </a:endParaRPr>
          </a:p>
          <a:p>
            <a:r>
              <a:rPr lang="ar-SA" sz="2800" smtClean="0">
                <a:solidFill>
                  <a:srgbClr val="FFC000"/>
                </a:solidFill>
              </a:rPr>
              <a:t>المسبب</a:t>
            </a:r>
            <a:r>
              <a:rPr lang="ar-SA" sz="2800" smtClean="0">
                <a:solidFill>
                  <a:schemeClr val="bg1"/>
                </a:solidFill>
              </a:rPr>
              <a:t> </a:t>
            </a:r>
            <a:r>
              <a:rPr lang="ar-IQ" sz="2800" smtClean="0">
                <a:solidFill>
                  <a:schemeClr val="bg1"/>
                </a:solidFill>
              </a:rPr>
              <a:t> </a:t>
            </a:r>
            <a:r>
              <a:rPr lang="en-US" sz="2800" smtClean="0">
                <a:solidFill>
                  <a:srgbClr val="FFFF00"/>
                </a:solidFill>
              </a:rPr>
              <a:t>Tobacco Mosaic Virus</a:t>
            </a:r>
            <a:r>
              <a:rPr lang="ar-SA" sz="2800" smtClean="0">
                <a:solidFill>
                  <a:srgbClr val="FFFF00"/>
                </a:solidFill>
              </a:rPr>
              <a:t>   (</a:t>
            </a:r>
            <a:r>
              <a:rPr lang="en-US" sz="2800" smtClean="0">
                <a:solidFill>
                  <a:srgbClr val="FFFF00"/>
                </a:solidFill>
              </a:rPr>
              <a:t>TMV</a:t>
            </a:r>
            <a:r>
              <a:rPr lang="ar-SA" sz="2800" smtClean="0">
                <a:solidFill>
                  <a:srgbClr val="FFFF00"/>
                </a:solidFill>
              </a:rPr>
              <a:t>) </a:t>
            </a:r>
            <a:endParaRPr lang="en-US" sz="2800" smtClean="0">
              <a:solidFill>
                <a:srgbClr val="FFFF00"/>
              </a:solidFill>
            </a:endParaRPr>
          </a:p>
          <a:p>
            <a:r>
              <a:rPr lang="ar-SA" sz="2800" smtClean="0">
                <a:solidFill>
                  <a:schemeClr val="bg1"/>
                </a:solidFill>
              </a:rPr>
              <a:t>ينتقل هذا الفيروس ميكانيكيا و لا ينتقل بالحشرات ، يسمى  فيروس موزائيك التبغ أو الطماطة</a:t>
            </a:r>
            <a:endParaRPr lang="ar-IQ" sz="2800" smtClean="0">
              <a:solidFill>
                <a:schemeClr val="bg1"/>
              </a:solidFill>
            </a:endParaRPr>
          </a:p>
        </p:txBody>
      </p:sp>
    </p:spTree>
    <p:extLst>
      <p:ext uri="{BB962C8B-B14F-4D97-AF65-F5344CB8AC3E}">
        <p14:creationId xmlns:p14="http://schemas.microsoft.com/office/powerpoint/2010/main" val="84415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F:\صور استاذ علاء\mosaic_virus_tomato.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3880" y="12611"/>
            <a:ext cx="9080120" cy="6906587"/>
          </a:xfrm>
          <a:noFill/>
        </p:spPr>
      </p:pic>
    </p:spTree>
    <p:extLst>
      <p:ext uri="{BB962C8B-B14F-4D97-AF65-F5344CB8AC3E}">
        <p14:creationId xmlns:p14="http://schemas.microsoft.com/office/powerpoint/2010/main" val="2150661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عنصر نائب للمحتوى 1"/>
          <p:cNvSpPr>
            <a:spLocks noGrp="1"/>
          </p:cNvSpPr>
          <p:nvPr>
            <p:ph/>
          </p:nvPr>
        </p:nvSpPr>
        <p:spPr/>
        <p:txBody>
          <a:bodyPr/>
          <a:lstStyle/>
          <a:p>
            <a:pPr>
              <a:buFontTx/>
              <a:buNone/>
            </a:pPr>
            <a:r>
              <a:rPr lang="ar-IQ" sz="2800" smtClean="0">
                <a:solidFill>
                  <a:srgbClr val="FFFF00"/>
                </a:solidFill>
              </a:rPr>
              <a:t>2.</a:t>
            </a:r>
            <a:r>
              <a:rPr lang="ar-SA" sz="2800" smtClean="0">
                <a:solidFill>
                  <a:srgbClr val="FFFF00"/>
                </a:solidFill>
              </a:rPr>
              <a:t> مرض موزائيك الخيار </a:t>
            </a:r>
            <a:r>
              <a:rPr lang="en-US" sz="2800" smtClean="0">
                <a:solidFill>
                  <a:srgbClr val="FFFF00"/>
                </a:solidFill>
              </a:rPr>
              <a:t>Cucumber Mosaic Disease</a:t>
            </a:r>
          </a:p>
          <a:p>
            <a:r>
              <a:rPr lang="ar-SA" sz="2800" smtClean="0">
                <a:solidFill>
                  <a:schemeClr val="bg1"/>
                </a:solidFill>
              </a:rPr>
              <a:t>يعتبر من الأمراض المهمة في البيوت البلاستيكية و الزجاجية و قليل الأهمية في الحقول . </a:t>
            </a:r>
            <a:endParaRPr lang="en-US" sz="2800" smtClean="0">
              <a:solidFill>
                <a:schemeClr val="bg1"/>
              </a:solidFill>
            </a:endParaRPr>
          </a:p>
          <a:p>
            <a:r>
              <a:rPr lang="ar-SA" sz="2800" smtClean="0">
                <a:solidFill>
                  <a:schemeClr val="bg1"/>
                </a:solidFill>
              </a:rPr>
              <a:t>تظهر الأعراض على الأوراق الحديثة بشكل بقع باهتة اللون تتبادل مع بقع صفراء غامقة و تظهر على الثمار تدرنات واضحة مع الموزائيك في الثمار المصابة.</a:t>
            </a:r>
            <a:endParaRPr lang="en-US" sz="2800" smtClean="0">
              <a:solidFill>
                <a:schemeClr val="bg1"/>
              </a:solidFill>
            </a:endParaRPr>
          </a:p>
          <a:p>
            <a:r>
              <a:rPr lang="ar-SA" sz="2800" smtClean="0">
                <a:solidFill>
                  <a:srgbClr val="FFC000"/>
                </a:solidFill>
              </a:rPr>
              <a:t>المسبب</a:t>
            </a:r>
            <a:r>
              <a:rPr lang="ar-SA" sz="2800" smtClean="0">
                <a:solidFill>
                  <a:schemeClr val="bg1"/>
                </a:solidFill>
              </a:rPr>
              <a:t> </a:t>
            </a:r>
            <a:r>
              <a:rPr lang="en-US" sz="2800" smtClean="0">
                <a:solidFill>
                  <a:srgbClr val="FFFF00"/>
                </a:solidFill>
              </a:rPr>
              <a:t>Cucumber Mosaic virus </a:t>
            </a:r>
            <a:r>
              <a:rPr lang="ar-SA" sz="2800" smtClean="0">
                <a:solidFill>
                  <a:srgbClr val="FFFF00"/>
                </a:solidFill>
              </a:rPr>
              <a:t>  (</a:t>
            </a:r>
            <a:r>
              <a:rPr lang="en-US" sz="2800" smtClean="0">
                <a:solidFill>
                  <a:srgbClr val="FFFF00"/>
                </a:solidFill>
              </a:rPr>
              <a:t>CMV</a:t>
            </a:r>
            <a:r>
              <a:rPr lang="ar-SA" sz="2800" smtClean="0">
                <a:solidFill>
                  <a:srgbClr val="FFFF00"/>
                </a:solidFill>
              </a:rPr>
              <a:t>)</a:t>
            </a:r>
            <a:endParaRPr lang="en-US" sz="2800" smtClean="0">
              <a:solidFill>
                <a:srgbClr val="FFFF00"/>
              </a:solidFill>
            </a:endParaRPr>
          </a:p>
          <a:p>
            <a:endParaRPr lang="ar-IQ" sz="2800" smtClean="0">
              <a:solidFill>
                <a:schemeClr val="bg1"/>
              </a:solidFill>
            </a:endParaRPr>
          </a:p>
        </p:txBody>
      </p:sp>
    </p:spTree>
    <p:extLst>
      <p:ext uri="{BB962C8B-B14F-4D97-AF65-F5344CB8AC3E}">
        <p14:creationId xmlns:p14="http://schemas.microsoft.com/office/powerpoint/2010/main" val="241537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صور استاذ علاء\CucumberMosaic01.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23863"/>
            <a:ext cx="8229600" cy="5553075"/>
          </a:xfrm>
          <a:noFill/>
        </p:spPr>
      </p:pic>
    </p:spTree>
    <p:extLst>
      <p:ext uri="{BB962C8B-B14F-4D97-AF65-F5344CB8AC3E}">
        <p14:creationId xmlns:p14="http://schemas.microsoft.com/office/powerpoint/2010/main" val="1502205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عنصر نائب للمحتوى 1"/>
          <p:cNvSpPr>
            <a:spLocks noGrp="1"/>
          </p:cNvSpPr>
          <p:nvPr>
            <p:ph/>
          </p:nvPr>
        </p:nvSpPr>
        <p:spPr>
          <a:xfrm>
            <a:off x="0" y="0"/>
            <a:ext cx="9144000" cy="6553200"/>
          </a:xfrm>
        </p:spPr>
        <p:txBody>
          <a:bodyPr/>
          <a:lstStyle/>
          <a:p>
            <a:pPr>
              <a:buFontTx/>
              <a:buNone/>
            </a:pPr>
            <a:r>
              <a:rPr lang="ar-IQ" sz="2800" smtClean="0">
                <a:solidFill>
                  <a:schemeClr val="bg1"/>
                </a:solidFill>
              </a:rPr>
              <a:t>3</a:t>
            </a:r>
            <a:r>
              <a:rPr lang="ar-SA" sz="2800" smtClean="0">
                <a:solidFill>
                  <a:srgbClr val="FFFF00"/>
                </a:solidFill>
              </a:rPr>
              <a:t>. تجعد واصفرار أوراق الطماطة    </a:t>
            </a:r>
            <a:r>
              <a:rPr lang="en-US" sz="2800" smtClean="0">
                <a:solidFill>
                  <a:srgbClr val="FFFF00"/>
                </a:solidFill>
              </a:rPr>
              <a:t>Tomato Yellow and Leaf curl Disease</a:t>
            </a:r>
          </a:p>
          <a:p>
            <a:r>
              <a:rPr lang="ar-SA" sz="2800" smtClean="0">
                <a:solidFill>
                  <a:schemeClr val="bg1"/>
                </a:solidFill>
              </a:rPr>
              <a:t>مهم في العراق و ينتشر في مناطق الزراعة المحمية كالبيوت و الأنفاق البلاستيكية و كذلك في الحقول. </a:t>
            </a:r>
            <a:endParaRPr lang="en-US" sz="2800" smtClean="0">
              <a:solidFill>
                <a:schemeClr val="bg1"/>
              </a:solidFill>
            </a:endParaRPr>
          </a:p>
          <a:p>
            <a:r>
              <a:rPr lang="ar-SA" sz="2800" smtClean="0">
                <a:solidFill>
                  <a:schemeClr val="bg1"/>
                </a:solidFill>
              </a:rPr>
              <a:t>النباتات المصابة تظهر متقزمة ووريقاتها تكون سميكة صفراء و متجعدة كما تلتف إلى الأسفل حو العرق الوسطي. </a:t>
            </a:r>
            <a:endParaRPr lang="en-US" sz="2800" smtClean="0">
              <a:solidFill>
                <a:schemeClr val="bg1"/>
              </a:solidFill>
            </a:endParaRPr>
          </a:p>
          <a:p>
            <a:r>
              <a:rPr lang="ar-SA" sz="2800" smtClean="0">
                <a:solidFill>
                  <a:srgbClr val="FFC000"/>
                </a:solidFill>
              </a:rPr>
              <a:t>المسبب </a:t>
            </a:r>
            <a:r>
              <a:rPr lang="en-US" sz="2800" smtClean="0">
                <a:solidFill>
                  <a:srgbClr val="FFFF00"/>
                </a:solidFill>
              </a:rPr>
              <a:t>Tomato Yellow and leaf curl virus </a:t>
            </a:r>
            <a:r>
              <a:rPr lang="ar-SA" sz="2800" smtClean="0">
                <a:solidFill>
                  <a:srgbClr val="FFFF00"/>
                </a:solidFill>
              </a:rPr>
              <a:t>  (</a:t>
            </a:r>
            <a:r>
              <a:rPr lang="en-US" sz="2800" smtClean="0">
                <a:solidFill>
                  <a:srgbClr val="FFFF00"/>
                </a:solidFill>
              </a:rPr>
              <a:t>TYLCV</a:t>
            </a:r>
            <a:r>
              <a:rPr lang="ar-SA" sz="2800" smtClean="0">
                <a:solidFill>
                  <a:srgbClr val="FFFF00"/>
                </a:solidFill>
              </a:rPr>
              <a:t>)</a:t>
            </a:r>
            <a:endParaRPr lang="en-US" sz="2800" smtClean="0">
              <a:solidFill>
                <a:srgbClr val="FFFF00"/>
              </a:solidFill>
            </a:endParaRPr>
          </a:p>
          <a:p>
            <a:r>
              <a:rPr lang="ar-SA" sz="2800" smtClean="0">
                <a:solidFill>
                  <a:schemeClr val="bg1"/>
                </a:solidFill>
              </a:rPr>
              <a:t>تعتبر الذبابة البيضاء الناقل الأهم و الوحيد بعد التطعيم لهذا المرض</a:t>
            </a:r>
            <a:endParaRPr lang="ar-IQ" sz="2800" smtClean="0">
              <a:solidFill>
                <a:schemeClr val="bg1"/>
              </a:solidFill>
            </a:endParaRPr>
          </a:p>
        </p:txBody>
      </p:sp>
    </p:spTree>
    <p:extLst>
      <p:ext uri="{BB962C8B-B14F-4D97-AF65-F5344CB8AC3E}">
        <p14:creationId xmlns:p14="http://schemas.microsoft.com/office/powerpoint/2010/main" val="2495798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صور استاذ علاء\Tomato yellow leaf curl disease.jp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855318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عنصر نائب للمحتوى 1"/>
          <p:cNvSpPr>
            <a:spLocks noGrp="1"/>
          </p:cNvSpPr>
          <p:nvPr>
            <p:ph/>
          </p:nvPr>
        </p:nvSpPr>
        <p:spPr>
          <a:xfrm>
            <a:off x="0" y="0"/>
            <a:ext cx="9144000" cy="6858000"/>
          </a:xfrm>
        </p:spPr>
        <p:txBody>
          <a:bodyPr/>
          <a:lstStyle/>
          <a:p>
            <a:r>
              <a:rPr lang="ar-SA" sz="2400" b="1" smtClean="0">
                <a:solidFill>
                  <a:srgbClr val="FFFF00"/>
                </a:solidFill>
              </a:rPr>
              <a:t>الأمراض التي تسببها المايكوبلازما ( الفايتوبلازما ) </a:t>
            </a:r>
            <a:endParaRPr lang="en-US" sz="2400" b="1" smtClean="0">
              <a:solidFill>
                <a:srgbClr val="FFFF00"/>
              </a:solidFill>
            </a:endParaRPr>
          </a:p>
          <a:p>
            <a:r>
              <a:rPr lang="en-US" sz="2400" b="1" smtClean="0">
                <a:solidFill>
                  <a:srgbClr val="FFFF00"/>
                </a:solidFill>
              </a:rPr>
              <a:t>Mycoplasma Like Organisms as agent of Plant diseases</a:t>
            </a:r>
          </a:p>
          <a:p>
            <a:r>
              <a:rPr lang="ar-SA" sz="2400" smtClean="0">
                <a:solidFill>
                  <a:schemeClr val="bg1"/>
                </a:solidFill>
              </a:rPr>
              <a:t>تتصف بكونها تشابه المايكوبلازما الحقيقة إلا أنها تتطفل إجباري</a:t>
            </a:r>
            <a:r>
              <a:rPr lang="ar-IQ" sz="2400" smtClean="0">
                <a:solidFill>
                  <a:schemeClr val="bg1"/>
                </a:solidFill>
              </a:rPr>
              <a:t>ا</a:t>
            </a:r>
            <a:r>
              <a:rPr lang="ar-SA" sz="2400" smtClean="0">
                <a:solidFill>
                  <a:schemeClr val="bg1"/>
                </a:solidFill>
              </a:rPr>
              <a:t> وتتواجد في خلايا أنسجة اللحاء في النباتات المصابة و في أجسام نواقلها الحشرية بصورة رئيسية.</a:t>
            </a:r>
            <a:endParaRPr lang="en-US" sz="2400" smtClean="0">
              <a:solidFill>
                <a:schemeClr val="bg1"/>
              </a:solidFill>
            </a:endParaRPr>
          </a:p>
          <a:p>
            <a:r>
              <a:rPr lang="ar-SA" sz="2400" smtClean="0">
                <a:solidFill>
                  <a:schemeClr val="bg1"/>
                </a:solidFill>
              </a:rPr>
              <a:t>وهي كائنات حية وحيدة النواة ليس لها جدار خلوي لكنها محاطة بغشاء بلازمي ثلاثي الطبقة ذات أحجام و أشكال مختلفة تتكاثر بالتبرعم و الانقسام الانشطاري ، أشكالها كروي إلى بيضوي الى خيطي. مقاومة للبنسلين و حساسة للتتراسايكلين. وهي طفيليات إجبارية تتواجد في لحاء النباتات المصابة و داخل الحشرات الناقلة . أشهر الأعراض المسجلة لها هي ( الاصفرار ، مكنسة الساحرة ، توالد الأوراق ).</a:t>
            </a:r>
            <a:endParaRPr lang="en-US" sz="2400" smtClean="0">
              <a:solidFill>
                <a:schemeClr val="bg1"/>
              </a:solidFill>
            </a:endParaRPr>
          </a:p>
          <a:p>
            <a:r>
              <a:rPr lang="ar-SA" sz="2400" smtClean="0">
                <a:solidFill>
                  <a:schemeClr val="bg1"/>
                </a:solidFill>
              </a:rPr>
              <a:t>أهم أجناس المايكوبلازما (</a:t>
            </a:r>
            <a:r>
              <a:rPr lang="en-US" sz="2400" smtClean="0">
                <a:solidFill>
                  <a:schemeClr val="bg1"/>
                </a:solidFill>
              </a:rPr>
              <a:t>Phytoplasma</a:t>
            </a:r>
            <a:r>
              <a:rPr lang="ar-SA" sz="2400" smtClean="0">
                <a:solidFill>
                  <a:schemeClr val="bg1"/>
                </a:solidFill>
              </a:rPr>
              <a:t>) </a:t>
            </a:r>
            <a:endParaRPr lang="en-US" sz="2400" smtClean="0">
              <a:solidFill>
                <a:schemeClr val="bg1"/>
              </a:solidFill>
            </a:endParaRPr>
          </a:p>
          <a:p>
            <a:r>
              <a:rPr lang="en-US" sz="2400" i="1" smtClean="0">
                <a:solidFill>
                  <a:schemeClr val="bg1"/>
                </a:solidFill>
              </a:rPr>
              <a:t> Phytoplasma</a:t>
            </a:r>
            <a:r>
              <a:rPr lang="en-US" sz="2400" smtClean="0">
                <a:solidFill>
                  <a:schemeClr val="bg1"/>
                </a:solidFill>
              </a:rPr>
              <a:t>  </a:t>
            </a:r>
            <a:r>
              <a:rPr lang="ar-SA" sz="2400" smtClean="0">
                <a:solidFill>
                  <a:schemeClr val="bg1"/>
                </a:solidFill>
              </a:rPr>
              <a:t>سالبة لصبغة كرام. أهم أمراضها : الاصفرار المميت لأشجار الهند و اصفرار الاستر على العديد من المحاصيل و الأشجار.</a:t>
            </a:r>
            <a:endParaRPr lang="en-US" sz="2400" smtClean="0">
              <a:solidFill>
                <a:schemeClr val="bg1"/>
              </a:solidFill>
            </a:endParaRPr>
          </a:p>
          <a:p>
            <a:r>
              <a:rPr lang="en-US" sz="2400" i="1" smtClean="0">
                <a:solidFill>
                  <a:schemeClr val="bg1"/>
                </a:solidFill>
              </a:rPr>
              <a:t>Spiroplasma</a:t>
            </a:r>
            <a:r>
              <a:rPr lang="ar-SA" sz="2400" smtClean="0">
                <a:solidFill>
                  <a:schemeClr val="bg1"/>
                </a:solidFill>
              </a:rPr>
              <a:t> موجبة لصبغة كرام . أهم الأمراض : تحرن الحمضيات (توقف النمو) و تقزم الذرة.</a:t>
            </a:r>
            <a:endParaRPr lang="en-US" sz="2400" smtClean="0">
              <a:solidFill>
                <a:schemeClr val="bg1"/>
              </a:solidFill>
            </a:endParaRPr>
          </a:p>
        </p:txBody>
      </p:sp>
    </p:spTree>
    <p:extLst>
      <p:ext uri="{BB962C8B-B14F-4D97-AF65-F5344CB8AC3E}">
        <p14:creationId xmlns:p14="http://schemas.microsoft.com/office/powerpoint/2010/main" val="361148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لمحتوى 1"/>
          <p:cNvSpPr>
            <a:spLocks noGrp="1"/>
          </p:cNvSpPr>
          <p:nvPr>
            <p:ph/>
          </p:nvPr>
        </p:nvSpPr>
        <p:spPr>
          <a:xfrm>
            <a:off x="0" y="0"/>
            <a:ext cx="9144000" cy="6858000"/>
          </a:xfrm>
        </p:spPr>
        <p:txBody>
          <a:bodyPr/>
          <a:lstStyle/>
          <a:p>
            <a:pPr>
              <a:buFontTx/>
              <a:buNone/>
            </a:pPr>
            <a:r>
              <a:rPr lang="ar-SA" sz="2800" b="1" dirty="0" smtClean="0">
                <a:solidFill>
                  <a:srgbClr val="FF9900"/>
                </a:solidFill>
              </a:rPr>
              <a:t>اللفحة المبكرة في الطماطة </a:t>
            </a:r>
            <a:r>
              <a:rPr lang="en-US" sz="2800" b="1" dirty="0" smtClean="0">
                <a:solidFill>
                  <a:srgbClr val="FF9900"/>
                </a:solidFill>
              </a:rPr>
              <a:t>Early blight of Tomato </a:t>
            </a:r>
          </a:p>
          <a:p>
            <a:r>
              <a:rPr lang="ar-SA" sz="2800" dirty="0" smtClean="0">
                <a:solidFill>
                  <a:srgbClr val="FFFF00"/>
                </a:solidFill>
              </a:rPr>
              <a:t>الأعراض : </a:t>
            </a:r>
            <a:endParaRPr lang="en-US" sz="2800" dirty="0" smtClean="0">
              <a:solidFill>
                <a:srgbClr val="FFFF00"/>
              </a:solidFill>
            </a:endParaRPr>
          </a:p>
          <a:p>
            <a:r>
              <a:rPr lang="ar-EG" sz="2400" dirty="0" smtClean="0">
                <a:solidFill>
                  <a:schemeClr val="bg1"/>
                </a:solidFill>
              </a:rPr>
              <a:t>بعكس اللفحة المتأخرة تبدأ الإصابة علي الأوراق السفلية للنبات أولاً ثم تمتد لأعلي حيث يظهر علي الأوراق بقع دائرية صغيرة محددة الحواف ذات لون بني داكن أو أسود ذات أقطار تتراوح بين 2 ــ 4 </a:t>
            </a:r>
            <a:r>
              <a:rPr lang="ar-EG" sz="2400" dirty="0" err="1" smtClean="0">
                <a:solidFill>
                  <a:schemeClr val="bg1"/>
                </a:solidFill>
              </a:rPr>
              <a:t>مللمتر</a:t>
            </a:r>
            <a:r>
              <a:rPr lang="ar-EG" sz="2400" dirty="0" smtClean="0">
                <a:solidFill>
                  <a:schemeClr val="bg1"/>
                </a:solidFill>
              </a:rPr>
              <a:t> ويظهر بداخلها حلقات دائرية متداخلة. تحاط البقع بهالات باهتة من أنسجة النبات ــ تتسع البقعة لتغطي سطح الورقة وعندما تلتحم سوياً تجف الأوراق وتسقط.</a:t>
            </a:r>
            <a:endParaRPr lang="ar-IQ" sz="2400" dirty="0" smtClean="0">
              <a:solidFill>
                <a:schemeClr val="bg1"/>
              </a:solidFill>
            </a:endParaRPr>
          </a:p>
          <a:p>
            <a:pPr algn="justLow">
              <a:lnSpc>
                <a:spcPct val="110000"/>
              </a:lnSpc>
            </a:pPr>
            <a:r>
              <a:rPr lang="ar-EG" sz="2400" dirty="0" smtClean="0">
                <a:solidFill>
                  <a:schemeClr val="bg1"/>
                </a:solidFill>
              </a:rPr>
              <a:t>تصاب السيقان والثمار سواء الخضراء أو الحمراء ويتسبب عن ذلك سقوط الثمار حيث تحدث العدوى عند عنق الثمرة.</a:t>
            </a:r>
            <a:r>
              <a:rPr lang="ar-SA" sz="2400" dirty="0" smtClean="0">
                <a:solidFill>
                  <a:schemeClr val="bg1"/>
                </a:solidFill>
              </a:rPr>
              <a:t> و تظهر على السيقان المسنة بقع بنية غائرة او </a:t>
            </a:r>
            <a:r>
              <a:rPr lang="ar-IQ" sz="2400" dirty="0" smtClean="0">
                <a:solidFill>
                  <a:schemeClr val="bg1"/>
                </a:solidFill>
              </a:rPr>
              <a:t>تقرحات</a:t>
            </a:r>
            <a:endParaRPr lang="ar-EG" sz="2400" dirty="0" smtClean="0">
              <a:solidFill>
                <a:schemeClr val="bg1"/>
              </a:solidFill>
            </a:endParaRPr>
          </a:p>
          <a:p>
            <a:pPr algn="justLow">
              <a:lnSpc>
                <a:spcPct val="110000"/>
              </a:lnSpc>
            </a:pPr>
            <a:r>
              <a:rPr lang="ar-EG" sz="2400" dirty="0" smtClean="0">
                <a:solidFill>
                  <a:schemeClr val="bg1"/>
                </a:solidFill>
              </a:rPr>
              <a:t>يتكون علي درنات البطاطا بقع دائرية أو غير منتظمة غائرة داكنة اللون وذات حواف محددة وبفحص الأنسجة أسفل هذه البقع يظهر لونها بني متعفن عفناً فلينيا جافاً سمكة عدة ملليمترات.</a:t>
            </a:r>
            <a:endParaRPr lang="en-US" sz="2400" dirty="0" smtClean="0">
              <a:solidFill>
                <a:schemeClr val="bg1"/>
              </a:solidFill>
            </a:endParaRPr>
          </a:p>
          <a:p>
            <a:r>
              <a:rPr lang="ar-SA" sz="2400" b="1" dirty="0" smtClean="0">
                <a:solidFill>
                  <a:srgbClr val="FFFF00"/>
                </a:solidFill>
              </a:rPr>
              <a:t>المسبب</a:t>
            </a:r>
            <a:r>
              <a:rPr lang="ar-IQ" sz="2400" b="1" dirty="0" smtClean="0">
                <a:solidFill>
                  <a:srgbClr val="FFFF00"/>
                </a:solidFill>
              </a:rPr>
              <a:t>    </a:t>
            </a:r>
            <a:r>
              <a:rPr lang="ar-SA" sz="2400" b="1" dirty="0" smtClean="0">
                <a:solidFill>
                  <a:srgbClr val="FFFF00"/>
                </a:solidFill>
              </a:rPr>
              <a:t> </a:t>
            </a:r>
            <a:r>
              <a:rPr lang="en-US" sz="2400" b="1" i="1" dirty="0" err="1" smtClean="0">
                <a:solidFill>
                  <a:srgbClr val="FFFF00"/>
                </a:solidFill>
              </a:rPr>
              <a:t>Alternaria</a:t>
            </a:r>
            <a:r>
              <a:rPr lang="en-US" sz="2400" b="1" i="1" dirty="0" smtClean="0">
                <a:solidFill>
                  <a:srgbClr val="FFFF00"/>
                </a:solidFill>
              </a:rPr>
              <a:t> solani</a:t>
            </a:r>
            <a:r>
              <a:rPr lang="ar-IQ" sz="2400" b="1" i="1" dirty="0" smtClean="0">
                <a:solidFill>
                  <a:srgbClr val="FFFF00"/>
                </a:solidFill>
              </a:rPr>
              <a:t> </a:t>
            </a:r>
            <a:r>
              <a:rPr lang="ar-EG" sz="2000" dirty="0" smtClean="0">
                <a:solidFill>
                  <a:schemeClr val="bg1"/>
                </a:solidFill>
              </a:rPr>
              <a:t>يشتهر هذا الفطر بإنتاجه للسموم التي تؤدي إلي موت الأنسجة وهي الصفة المميزة للأعراض</a:t>
            </a:r>
            <a:r>
              <a:rPr lang="ar-EG" sz="2000" dirty="0">
                <a:solidFill>
                  <a:schemeClr val="bg1"/>
                </a:solidFill>
              </a:rPr>
              <a:t>. </a:t>
            </a:r>
            <a:r>
              <a:rPr lang="ar-IQ" sz="2000" dirty="0" smtClean="0">
                <a:solidFill>
                  <a:schemeClr val="bg1"/>
                </a:solidFill>
              </a:rPr>
              <a:t>مي</a:t>
            </a:r>
            <a:r>
              <a:rPr lang="ar-EG" sz="2000" dirty="0" smtClean="0">
                <a:solidFill>
                  <a:schemeClr val="bg1"/>
                </a:solidFill>
              </a:rPr>
              <a:t>سيليوم الفطر</a:t>
            </a:r>
            <a:r>
              <a:rPr lang="ar-IQ" sz="2000" dirty="0" smtClean="0">
                <a:solidFill>
                  <a:schemeClr val="bg1"/>
                </a:solidFill>
              </a:rPr>
              <a:t> </a:t>
            </a:r>
            <a:r>
              <a:rPr lang="ar-EG" sz="2000" dirty="0" smtClean="0">
                <a:solidFill>
                  <a:schemeClr val="bg1"/>
                </a:solidFill>
              </a:rPr>
              <a:t>مقسم،</a:t>
            </a:r>
            <a:r>
              <a:rPr lang="ar-IQ" sz="2000" dirty="0" smtClean="0">
                <a:solidFill>
                  <a:schemeClr val="bg1"/>
                </a:solidFill>
              </a:rPr>
              <a:t> </a:t>
            </a:r>
            <a:r>
              <a:rPr lang="ar-EG" sz="2000" dirty="0" smtClean="0">
                <a:solidFill>
                  <a:schemeClr val="bg1"/>
                </a:solidFill>
              </a:rPr>
              <a:t>متفرع </a:t>
            </a:r>
            <a:r>
              <a:rPr lang="ar-EG" sz="2000" dirty="0">
                <a:solidFill>
                  <a:schemeClr val="bg1"/>
                </a:solidFill>
              </a:rPr>
              <a:t>وداكن اللون، ويكون الفطر حوامل كونيدية تحمل جراثيم كونيدية فردية أوفي  سلاسل تتكون من جرثومتين ولا  يكون الفطر طور جنسي، ويبقى الفطر لعدة أيام داخل العائل ويسبب عدوى </a:t>
            </a:r>
            <a:r>
              <a:rPr lang="ar-EG" sz="2000" dirty="0" smtClean="0">
                <a:solidFill>
                  <a:schemeClr val="bg1"/>
                </a:solidFill>
              </a:rPr>
              <a:t>أولية</a:t>
            </a:r>
            <a:r>
              <a:rPr lang="ar-IQ" sz="2000" dirty="0" smtClean="0">
                <a:solidFill>
                  <a:schemeClr val="bg1"/>
                </a:solidFill>
              </a:rPr>
              <a:t> </a:t>
            </a:r>
            <a:r>
              <a:rPr lang="ar-EG" sz="2000" dirty="0" smtClean="0">
                <a:solidFill>
                  <a:schemeClr val="bg1"/>
                </a:solidFill>
              </a:rPr>
              <a:t>في </a:t>
            </a:r>
            <a:r>
              <a:rPr lang="ar-EG" sz="2000" dirty="0">
                <a:solidFill>
                  <a:schemeClr val="bg1"/>
                </a:solidFill>
              </a:rPr>
              <a:t>الموسم </a:t>
            </a:r>
            <a:r>
              <a:rPr lang="ar-EG" sz="2000" dirty="0" smtClean="0">
                <a:solidFill>
                  <a:schemeClr val="bg1"/>
                </a:solidFill>
              </a:rPr>
              <a:t>التالي</a:t>
            </a:r>
            <a:r>
              <a:rPr lang="ar-IQ" sz="2000" dirty="0" smtClean="0">
                <a:solidFill>
                  <a:schemeClr val="bg1"/>
                </a:solidFill>
              </a:rPr>
              <a:t> </a:t>
            </a:r>
            <a:r>
              <a:rPr lang="ar-EG" sz="2000" dirty="0" smtClean="0">
                <a:solidFill>
                  <a:schemeClr val="bg1"/>
                </a:solidFill>
              </a:rPr>
              <a:t>ويبقى </a:t>
            </a:r>
            <a:r>
              <a:rPr lang="ar-EG" sz="2000" dirty="0">
                <a:solidFill>
                  <a:schemeClr val="bg1"/>
                </a:solidFill>
              </a:rPr>
              <a:t>لمدة </a:t>
            </a:r>
            <a:r>
              <a:rPr lang="ar-EG" sz="2000" dirty="0" smtClean="0">
                <a:solidFill>
                  <a:schemeClr val="bg1"/>
                </a:solidFill>
              </a:rPr>
              <a:t>طويلة</a:t>
            </a:r>
            <a:r>
              <a:rPr lang="ar-IQ" sz="2000" dirty="0" smtClean="0">
                <a:solidFill>
                  <a:schemeClr val="bg1"/>
                </a:solidFill>
              </a:rPr>
              <a:t> </a:t>
            </a:r>
            <a:r>
              <a:rPr lang="ar-EG" sz="2000" dirty="0" smtClean="0">
                <a:solidFill>
                  <a:schemeClr val="bg1"/>
                </a:solidFill>
              </a:rPr>
              <a:t>في </a:t>
            </a:r>
            <a:r>
              <a:rPr lang="ar-EG" sz="2000" dirty="0">
                <a:solidFill>
                  <a:schemeClr val="bg1"/>
                </a:solidFill>
              </a:rPr>
              <a:t>التربة أو على </a:t>
            </a:r>
            <a:r>
              <a:rPr lang="ar-EG" sz="2000" dirty="0" smtClean="0">
                <a:solidFill>
                  <a:schemeClr val="bg1"/>
                </a:solidFill>
              </a:rPr>
              <a:t>أجزاء</a:t>
            </a:r>
            <a:r>
              <a:rPr lang="ar-IQ" sz="2000" dirty="0" smtClean="0">
                <a:solidFill>
                  <a:schemeClr val="bg1"/>
                </a:solidFill>
              </a:rPr>
              <a:t> النبات </a:t>
            </a:r>
            <a:r>
              <a:rPr lang="ar-EG" sz="2000" dirty="0" smtClean="0">
                <a:solidFill>
                  <a:schemeClr val="bg1"/>
                </a:solidFill>
              </a:rPr>
              <a:t> </a:t>
            </a:r>
            <a:endParaRPr lang="en-US" sz="2000" dirty="0" smtClean="0">
              <a:solidFill>
                <a:schemeClr val="bg1"/>
              </a:solidFill>
            </a:endParaRPr>
          </a:p>
          <a:p>
            <a:pPr>
              <a:buFontTx/>
              <a:buNone/>
            </a:pPr>
            <a:r>
              <a:rPr lang="ar-IQ" sz="2000" b="1" dirty="0" smtClean="0">
                <a:solidFill>
                  <a:schemeClr val="bg1"/>
                </a:solidFill>
              </a:rPr>
              <a:t> </a:t>
            </a:r>
            <a:endParaRPr lang="en-US" sz="2000" dirty="0" smtClean="0">
              <a:solidFill>
                <a:schemeClr val="bg1"/>
              </a:solidFill>
            </a:endParaRPr>
          </a:p>
        </p:txBody>
      </p:sp>
    </p:spTree>
    <p:extLst>
      <p:ext uri="{BB962C8B-B14F-4D97-AF65-F5344CB8AC3E}">
        <p14:creationId xmlns:p14="http://schemas.microsoft.com/office/powerpoint/2010/main" val="540135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عنصر نائب للمحتوى 1"/>
          <p:cNvSpPr>
            <a:spLocks noGrp="1"/>
          </p:cNvSpPr>
          <p:nvPr>
            <p:ph/>
          </p:nvPr>
        </p:nvSpPr>
        <p:spPr/>
        <p:txBody>
          <a:bodyPr/>
          <a:lstStyle/>
          <a:p>
            <a:r>
              <a:rPr lang="ar-SA" sz="2000" b="1" smtClean="0">
                <a:solidFill>
                  <a:srgbClr val="FFFF00"/>
                </a:solidFill>
              </a:rPr>
              <a:t>ا</a:t>
            </a:r>
            <a:r>
              <a:rPr lang="ar-SA" sz="2400" b="1" smtClean="0">
                <a:solidFill>
                  <a:srgbClr val="FFFF00"/>
                </a:solidFill>
              </a:rPr>
              <a:t>لامراض المتسببة عن الكائنات شبيه بالركتسيا </a:t>
            </a:r>
            <a:endParaRPr lang="en-US" sz="2400" b="1" smtClean="0">
              <a:solidFill>
                <a:srgbClr val="FFFF00"/>
              </a:solidFill>
            </a:endParaRPr>
          </a:p>
          <a:p>
            <a:r>
              <a:rPr lang="en-US" sz="2400" b="1" smtClean="0">
                <a:solidFill>
                  <a:srgbClr val="FFFF00"/>
                </a:solidFill>
              </a:rPr>
              <a:t>Plant disease caused by Rickettsia like organisms</a:t>
            </a:r>
          </a:p>
          <a:p>
            <a:r>
              <a:rPr lang="ar-SA" sz="2400" smtClean="0">
                <a:solidFill>
                  <a:schemeClr val="bg1"/>
                </a:solidFill>
              </a:rPr>
              <a:t>كائنات حية بدائية النواة ذات غشاء بلازمي و جدار خلوي سالبة لصبغة كرام تتكاثر بالانقسام وهي طفيليات إجبارية تتواجد داخل أنسجة الخشب او اللحاء في العائل و هي حساسة للبنسلين و التتراسايلكين ، أشكالها  مختلفة ( عصوي ، كروي ، متعددة التشكل).</a:t>
            </a:r>
            <a:endParaRPr lang="en-US" sz="2400" smtClean="0">
              <a:solidFill>
                <a:schemeClr val="bg1"/>
              </a:solidFill>
            </a:endParaRPr>
          </a:p>
          <a:p>
            <a:r>
              <a:rPr lang="ar-SA" sz="2400" smtClean="0">
                <a:solidFill>
                  <a:schemeClr val="bg1"/>
                </a:solidFill>
              </a:rPr>
              <a:t>أهم أمراضها </a:t>
            </a:r>
            <a:endParaRPr lang="en-US" sz="2400" smtClean="0">
              <a:solidFill>
                <a:schemeClr val="bg1"/>
              </a:solidFill>
            </a:endParaRPr>
          </a:p>
          <a:p>
            <a:r>
              <a:rPr lang="ar-SA" sz="2400" smtClean="0">
                <a:solidFill>
                  <a:schemeClr val="bg1"/>
                </a:solidFill>
              </a:rPr>
              <a:t>1.مرض بيرس في العنب </a:t>
            </a:r>
            <a:endParaRPr lang="en-US" sz="2400" smtClean="0">
              <a:solidFill>
                <a:schemeClr val="bg1"/>
              </a:solidFill>
            </a:endParaRPr>
          </a:p>
          <a:p>
            <a:r>
              <a:rPr lang="ar-SA" sz="2400" smtClean="0">
                <a:solidFill>
                  <a:schemeClr val="bg1"/>
                </a:solidFill>
              </a:rPr>
              <a:t>2.مرض تقزم الجت </a:t>
            </a:r>
            <a:endParaRPr lang="en-US" sz="2400" smtClean="0">
              <a:solidFill>
                <a:schemeClr val="bg1"/>
              </a:solidFill>
            </a:endParaRPr>
          </a:p>
          <a:p>
            <a:r>
              <a:rPr lang="ar-SA" sz="2400" smtClean="0">
                <a:solidFill>
                  <a:schemeClr val="bg1"/>
                </a:solidFill>
              </a:rPr>
              <a:t>3.الورقة الصولجانية في البرسيم. </a:t>
            </a:r>
            <a:endParaRPr lang="ar-IQ" sz="2400" smtClean="0">
              <a:solidFill>
                <a:schemeClr val="bg1"/>
              </a:solidFill>
            </a:endParaRPr>
          </a:p>
        </p:txBody>
      </p:sp>
    </p:spTree>
    <p:extLst>
      <p:ext uri="{BB962C8B-B14F-4D97-AF65-F5344CB8AC3E}">
        <p14:creationId xmlns:p14="http://schemas.microsoft.com/office/powerpoint/2010/main" val="355533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عنصر نائب للمحتوى 1"/>
          <p:cNvSpPr>
            <a:spLocks noGrp="1"/>
          </p:cNvSpPr>
          <p:nvPr>
            <p:ph/>
          </p:nvPr>
        </p:nvSpPr>
        <p:spPr/>
        <p:txBody>
          <a:bodyPr/>
          <a:lstStyle/>
          <a:p>
            <a:r>
              <a:rPr lang="ar-SA" sz="2800" b="1" smtClean="0">
                <a:solidFill>
                  <a:srgbClr val="FFFF00"/>
                </a:solidFill>
              </a:rPr>
              <a:t>الأمراض التي تسببها الفايرويدات </a:t>
            </a:r>
            <a:endParaRPr lang="en-US" sz="2800" b="1" smtClean="0">
              <a:solidFill>
                <a:srgbClr val="FFFF00"/>
              </a:solidFill>
            </a:endParaRPr>
          </a:p>
          <a:p>
            <a:r>
              <a:rPr lang="en-US" sz="2800" b="1" smtClean="0">
                <a:solidFill>
                  <a:srgbClr val="FFFF00"/>
                </a:solidFill>
              </a:rPr>
              <a:t>Plant disease caused by Viroids</a:t>
            </a:r>
          </a:p>
          <a:p>
            <a:r>
              <a:rPr lang="ar-SA" sz="2400" smtClean="0">
                <a:solidFill>
                  <a:schemeClr val="bg1"/>
                </a:solidFill>
              </a:rPr>
              <a:t>كائنات مكونة من الحامض النووي </a:t>
            </a:r>
            <a:r>
              <a:rPr lang="en-US" sz="2400" smtClean="0">
                <a:solidFill>
                  <a:schemeClr val="bg1"/>
                </a:solidFill>
              </a:rPr>
              <a:t>RNA</a:t>
            </a:r>
            <a:r>
              <a:rPr lang="ar-SA" sz="2400" smtClean="0">
                <a:solidFill>
                  <a:schemeClr val="bg1"/>
                </a:solidFill>
              </a:rPr>
              <a:t> حر و الحامض النووي ذو وزن جزيئي واطئ وحجمه اصغر من الحامض الفيروسات . هاتان الصفتان يميز الفايرويد عن الفيروس.</a:t>
            </a:r>
            <a:endParaRPr lang="en-US" sz="2400" smtClean="0">
              <a:solidFill>
                <a:schemeClr val="bg1"/>
              </a:solidFill>
            </a:endParaRPr>
          </a:p>
          <a:p>
            <a:r>
              <a:rPr lang="ar-SA" sz="2400" smtClean="0">
                <a:solidFill>
                  <a:schemeClr val="bg1"/>
                </a:solidFill>
              </a:rPr>
              <a:t>تنتقل الفايرويدات ميكانيكيا من خلال أيادي العاملين و الأدوات المستخدمة في الزراعة و كذلك تنتقل عن طريق أجزاء الفم القارضة لبعض الحشرات و أرجلها كذلك ميكانيكيا. </a:t>
            </a:r>
            <a:endParaRPr lang="en-US" sz="2400" smtClean="0">
              <a:solidFill>
                <a:schemeClr val="bg1"/>
              </a:solidFill>
            </a:endParaRPr>
          </a:p>
          <a:p>
            <a:r>
              <a:rPr lang="ar-SA" sz="2400" smtClean="0">
                <a:solidFill>
                  <a:schemeClr val="bg1"/>
                </a:solidFill>
              </a:rPr>
              <a:t>تقاوم الحرارة و الأشعة فوق البنفسجية </a:t>
            </a:r>
            <a:endParaRPr lang="en-US" sz="2400" smtClean="0">
              <a:solidFill>
                <a:schemeClr val="bg1"/>
              </a:solidFill>
            </a:endParaRPr>
          </a:p>
          <a:p>
            <a:r>
              <a:rPr lang="ar-SA" sz="2400" smtClean="0">
                <a:solidFill>
                  <a:schemeClr val="bg1"/>
                </a:solidFill>
              </a:rPr>
              <a:t>أهم الأمراض هي :</a:t>
            </a:r>
            <a:endParaRPr lang="en-US" sz="2400" smtClean="0">
              <a:solidFill>
                <a:schemeClr val="bg1"/>
              </a:solidFill>
            </a:endParaRPr>
          </a:p>
          <a:p>
            <a:r>
              <a:rPr lang="ar-SA" sz="2400" smtClean="0">
                <a:solidFill>
                  <a:schemeClr val="bg1"/>
                </a:solidFill>
              </a:rPr>
              <a:t>1. الدرنة المغزلية في البطاطا </a:t>
            </a:r>
            <a:r>
              <a:rPr lang="en-US" sz="2400" smtClean="0">
                <a:solidFill>
                  <a:schemeClr val="bg1"/>
                </a:solidFill>
              </a:rPr>
              <a:t>(PSTV) Potato spindle Tuber viroid</a:t>
            </a:r>
          </a:p>
          <a:p>
            <a:r>
              <a:rPr lang="ar-SA" sz="2400" smtClean="0">
                <a:solidFill>
                  <a:schemeClr val="bg1"/>
                </a:solidFill>
              </a:rPr>
              <a:t>2. مرض قوباء الحمضيات (تقشر الحمضيات) </a:t>
            </a:r>
            <a:r>
              <a:rPr lang="en-US" sz="2400" smtClean="0">
                <a:solidFill>
                  <a:schemeClr val="bg1"/>
                </a:solidFill>
              </a:rPr>
              <a:t>CEV</a:t>
            </a:r>
          </a:p>
          <a:p>
            <a:endParaRPr lang="ar-IQ" sz="2400" smtClean="0"/>
          </a:p>
        </p:txBody>
      </p:sp>
    </p:spTree>
    <p:extLst>
      <p:ext uri="{BB962C8B-B14F-4D97-AF65-F5344CB8AC3E}">
        <p14:creationId xmlns:p14="http://schemas.microsoft.com/office/powerpoint/2010/main" val="3657607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عنصر نائب للمحتوى 1"/>
          <p:cNvSpPr>
            <a:spLocks noGrp="1"/>
          </p:cNvSpPr>
          <p:nvPr>
            <p:ph/>
          </p:nvPr>
        </p:nvSpPr>
        <p:spPr>
          <a:xfrm>
            <a:off x="0" y="0"/>
            <a:ext cx="9144000" cy="6858000"/>
          </a:xfrm>
        </p:spPr>
        <p:txBody>
          <a:bodyPr/>
          <a:lstStyle/>
          <a:p>
            <a:r>
              <a:rPr lang="ar-SA" sz="2400" b="1" smtClean="0">
                <a:solidFill>
                  <a:srgbClr val="FFFF00"/>
                </a:solidFill>
              </a:rPr>
              <a:t>النباتات الزهرية المتطفلة </a:t>
            </a:r>
            <a:endParaRPr lang="en-US" sz="2400" b="1" smtClean="0">
              <a:solidFill>
                <a:srgbClr val="FFFF00"/>
              </a:solidFill>
            </a:endParaRPr>
          </a:p>
          <a:p>
            <a:pPr>
              <a:buFontTx/>
              <a:buNone/>
            </a:pPr>
            <a:r>
              <a:rPr lang="ar-IQ" sz="2400" smtClean="0">
                <a:solidFill>
                  <a:srgbClr val="FFFF00"/>
                </a:solidFill>
              </a:rPr>
              <a:t>1</a:t>
            </a:r>
            <a:r>
              <a:rPr lang="ar-SA" sz="2400" smtClean="0">
                <a:solidFill>
                  <a:srgbClr val="FFFF00"/>
                </a:solidFill>
              </a:rPr>
              <a:t>.الحامول </a:t>
            </a:r>
            <a:r>
              <a:rPr lang="en-US" sz="2400" smtClean="0">
                <a:solidFill>
                  <a:srgbClr val="FFFF00"/>
                </a:solidFill>
              </a:rPr>
              <a:t>Dooder</a:t>
            </a:r>
            <a:r>
              <a:rPr lang="ar-SA" sz="2400" smtClean="0">
                <a:solidFill>
                  <a:srgbClr val="FFFF00"/>
                </a:solidFill>
              </a:rPr>
              <a:t> </a:t>
            </a:r>
            <a:r>
              <a:rPr lang="ar-SA" sz="2000" smtClean="0">
                <a:solidFill>
                  <a:schemeClr val="bg1"/>
                </a:solidFill>
              </a:rPr>
              <a:t>:  نبات زهري متطفل خاي من الجذور و الاوراق يحتوي على سيقان رفيعة صفراء اللون او برتقالية تنمو و تلتف حول السيقان و اوراق النباتات الاقتصادية ، تمتص العصارة النباتية عن طريق ممصات تخترق انسجة العائل وتصل الى اللحاء لإمداد الحامول بالعناصر الغذائية التي يحتاجها لعدم احتواءه على الكلوروفيل.</a:t>
            </a:r>
            <a:endParaRPr lang="en-US" sz="2000" smtClean="0">
              <a:solidFill>
                <a:schemeClr val="bg1"/>
              </a:solidFill>
            </a:endParaRPr>
          </a:p>
          <a:p>
            <a:pPr>
              <a:buFontTx/>
              <a:buNone/>
            </a:pPr>
            <a:r>
              <a:rPr lang="ar-SA" sz="2000" smtClean="0">
                <a:solidFill>
                  <a:srgbClr val="FFC000"/>
                </a:solidFill>
              </a:rPr>
              <a:t>المسبب </a:t>
            </a:r>
            <a:r>
              <a:rPr lang="en-US" sz="2000" i="1" smtClean="0">
                <a:solidFill>
                  <a:srgbClr val="FFC000"/>
                </a:solidFill>
              </a:rPr>
              <a:t>Cascuta sp</a:t>
            </a:r>
            <a:r>
              <a:rPr lang="en-US" sz="2000" smtClean="0">
                <a:solidFill>
                  <a:srgbClr val="FFC000"/>
                </a:solidFill>
              </a:rPr>
              <a:t>. </a:t>
            </a:r>
          </a:p>
          <a:p>
            <a:pPr>
              <a:buFontTx/>
              <a:buNone/>
            </a:pPr>
            <a:r>
              <a:rPr lang="ar-SA" sz="2000" smtClean="0">
                <a:solidFill>
                  <a:srgbClr val="FFC000"/>
                </a:solidFill>
              </a:rPr>
              <a:t>على البرسيم  </a:t>
            </a:r>
            <a:r>
              <a:rPr lang="en-US" sz="2000" i="1" smtClean="0">
                <a:solidFill>
                  <a:srgbClr val="FFC000"/>
                </a:solidFill>
              </a:rPr>
              <a:t>C. planifera</a:t>
            </a:r>
            <a:r>
              <a:rPr lang="en-US" sz="2000" smtClean="0">
                <a:solidFill>
                  <a:srgbClr val="FFC000"/>
                </a:solidFill>
              </a:rPr>
              <a:t> </a:t>
            </a:r>
          </a:p>
          <a:p>
            <a:pPr>
              <a:buFontTx/>
              <a:buNone/>
            </a:pPr>
            <a:r>
              <a:rPr lang="ar-SA" sz="2000" smtClean="0">
                <a:solidFill>
                  <a:srgbClr val="FFC000"/>
                </a:solidFill>
              </a:rPr>
              <a:t>على الكتان </a:t>
            </a:r>
            <a:r>
              <a:rPr lang="en-US" sz="2000" i="1" smtClean="0">
                <a:solidFill>
                  <a:srgbClr val="FFC000"/>
                </a:solidFill>
              </a:rPr>
              <a:t>C. epilinum</a:t>
            </a:r>
            <a:r>
              <a:rPr lang="ar-SA" sz="2000" smtClean="0">
                <a:solidFill>
                  <a:srgbClr val="FFC000"/>
                </a:solidFill>
              </a:rPr>
              <a:t>  </a:t>
            </a:r>
            <a:r>
              <a:rPr lang="ar-SA" sz="2000" smtClean="0">
                <a:solidFill>
                  <a:schemeClr val="bg1"/>
                </a:solidFill>
              </a:rPr>
              <a:t>يشتي على هيئة البذور في التربة او مخلوط مع البذور النبات الاقتصادي إذ تبقى محتفظة بنشاطها تصل الى 10-20 سنة. </a:t>
            </a:r>
            <a:endParaRPr lang="en-US" sz="2000" smtClean="0">
              <a:solidFill>
                <a:schemeClr val="bg1"/>
              </a:solidFill>
            </a:endParaRPr>
          </a:p>
          <a:p>
            <a:pPr>
              <a:buFontTx/>
              <a:buNone/>
            </a:pPr>
            <a:r>
              <a:rPr lang="ar-IQ" sz="2400" smtClean="0">
                <a:solidFill>
                  <a:srgbClr val="FFFF00"/>
                </a:solidFill>
              </a:rPr>
              <a:t>2</a:t>
            </a:r>
            <a:r>
              <a:rPr lang="ar-SA" sz="2400" smtClean="0">
                <a:solidFill>
                  <a:srgbClr val="FFFF00"/>
                </a:solidFill>
              </a:rPr>
              <a:t>. الهالوك </a:t>
            </a:r>
            <a:r>
              <a:rPr lang="en-US" sz="2400" smtClean="0">
                <a:solidFill>
                  <a:srgbClr val="FFFF00"/>
                </a:solidFill>
              </a:rPr>
              <a:t>Broomrape</a:t>
            </a:r>
            <a:r>
              <a:rPr lang="ar-SA" sz="2400" smtClean="0">
                <a:solidFill>
                  <a:srgbClr val="FFFF00"/>
                </a:solidFill>
              </a:rPr>
              <a:t> </a:t>
            </a:r>
            <a:r>
              <a:rPr lang="ar-SA" sz="2000" smtClean="0">
                <a:solidFill>
                  <a:schemeClr val="bg1"/>
                </a:solidFill>
              </a:rPr>
              <a:t>: يسبب حالة اصفرار و ضعف وقلة حاصل ، يقوم بتكوين ممصات تخترق جذور العائل ، وتصل الى اللحاء وهذه المرحلة تمثل الطور الموجود تحت سطح التربة و الذي يكون على شكل انتفاخ متدرن ، اما الطور المتكون فوق سطح التربة فيكون على شكل شمراخ زهري ذو لون سمني(دهني) او اصفر براق الذي يمتاز بسرعة النمو و تكوينه للبذور بسرعة.</a:t>
            </a:r>
            <a:endParaRPr lang="en-US" sz="2000" smtClean="0">
              <a:solidFill>
                <a:schemeClr val="bg1"/>
              </a:solidFill>
            </a:endParaRPr>
          </a:p>
          <a:p>
            <a:pPr>
              <a:buFontTx/>
              <a:buNone/>
            </a:pPr>
            <a:r>
              <a:rPr lang="ar-SA" sz="2000" smtClean="0">
                <a:solidFill>
                  <a:srgbClr val="FFC000"/>
                </a:solidFill>
              </a:rPr>
              <a:t>المسبب </a:t>
            </a:r>
            <a:r>
              <a:rPr lang="en-US" sz="2000" i="1" smtClean="0">
                <a:solidFill>
                  <a:srgbClr val="FFC000"/>
                </a:solidFill>
              </a:rPr>
              <a:t>Orobanche sp.</a:t>
            </a:r>
            <a:r>
              <a:rPr lang="en-US" sz="2000" smtClean="0">
                <a:solidFill>
                  <a:srgbClr val="FFC000"/>
                </a:solidFill>
              </a:rPr>
              <a:t> </a:t>
            </a:r>
          </a:p>
          <a:p>
            <a:pPr>
              <a:buFontTx/>
              <a:buNone/>
            </a:pPr>
            <a:r>
              <a:rPr lang="ar-SA" sz="2000" smtClean="0">
                <a:solidFill>
                  <a:srgbClr val="FFC000"/>
                </a:solidFill>
              </a:rPr>
              <a:t>على الباقلاء </a:t>
            </a:r>
            <a:r>
              <a:rPr lang="en-US" sz="2000" i="1" smtClean="0">
                <a:solidFill>
                  <a:srgbClr val="FFC000"/>
                </a:solidFill>
              </a:rPr>
              <a:t>O. crenata</a:t>
            </a:r>
            <a:r>
              <a:rPr lang="en-US" sz="2000" smtClean="0">
                <a:solidFill>
                  <a:srgbClr val="FFC000"/>
                </a:solidFill>
              </a:rPr>
              <a:t> </a:t>
            </a:r>
          </a:p>
          <a:p>
            <a:pPr>
              <a:buFontTx/>
              <a:buNone/>
            </a:pPr>
            <a:r>
              <a:rPr lang="ar-SA" sz="2000" smtClean="0">
                <a:solidFill>
                  <a:srgbClr val="FFC000"/>
                </a:solidFill>
              </a:rPr>
              <a:t>على الطماطة </a:t>
            </a:r>
            <a:r>
              <a:rPr lang="en-US" sz="2000" i="1" smtClean="0">
                <a:solidFill>
                  <a:srgbClr val="FFC000"/>
                </a:solidFill>
              </a:rPr>
              <a:t>O. recemosa</a:t>
            </a:r>
            <a:endParaRPr lang="en-US" sz="2000" smtClean="0">
              <a:solidFill>
                <a:srgbClr val="FFC000"/>
              </a:solidFill>
            </a:endParaRPr>
          </a:p>
          <a:p>
            <a:r>
              <a:rPr lang="ar-SA" sz="2000" smtClean="0">
                <a:solidFill>
                  <a:schemeClr val="bg1"/>
                </a:solidFill>
              </a:rPr>
              <a:t>يشتي المسبب على هيئة بذور تحت سطح التربة تنبت عند زراعة محصول اقتصادي و يرسل ممصات تمتد إلى اللحاء في الجذور ، مدة بقاء هذا الطور تحت سطح التربة 45-50 يوم بعدها يتكون الطور الثاني فوق سطح التربة الذي يكون الشماريخ الزهرية المكونة للبذور.</a:t>
            </a:r>
            <a:endParaRPr lang="en-US" sz="2000" smtClean="0">
              <a:solidFill>
                <a:schemeClr val="bg1"/>
              </a:solidFill>
            </a:endParaRPr>
          </a:p>
          <a:p>
            <a:endParaRPr lang="ar-IQ" sz="1400" smtClean="0"/>
          </a:p>
        </p:txBody>
      </p:sp>
    </p:spTree>
    <p:extLst>
      <p:ext uri="{BB962C8B-B14F-4D97-AF65-F5344CB8AC3E}">
        <p14:creationId xmlns:p14="http://schemas.microsoft.com/office/powerpoint/2010/main" val="1151233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عنصر نائب للمحتوى 1"/>
          <p:cNvSpPr>
            <a:spLocks noGrp="1"/>
          </p:cNvSpPr>
          <p:nvPr>
            <p:ph/>
          </p:nvPr>
        </p:nvSpPr>
        <p:spPr>
          <a:xfrm>
            <a:off x="0" y="0"/>
            <a:ext cx="9144000" cy="6858000"/>
          </a:xfrm>
        </p:spPr>
        <p:txBody>
          <a:bodyPr/>
          <a:lstStyle/>
          <a:p>
            <a:r>
              <a:rPr lang="ar-SA" b="1" dirty="0" smtClean="0">
                <a:solidFill>
                  <a:srgbClr val="FFFF00"/>
                </a:solidFill>
              </a:rPr>
              <a:t>ملاحظة : الأمراض المتسببة عن </a:t>
            </a:r>
            <a:r>
              <a:rPr lang="ar-SA" b="1" dirty="0" err="1" smtClean="0">
                <a:solidFill>
                  <a:srgbClr val="FFFF00"/>
                </a:solidFill>
              </a:rPr>
              <a:t>النيماتودا</a:t>
            </a:r>
            <a:r>
              <a:rPr lang="ar-SA" b="1" dirty="0" smtClean="0">
                <a:solidFill>
                  <a:srgbClr val="FFFF00"/>
                </a:solidFill>
              </a:rPr>
              <a:t> </a:t>
            </a:r>
            <a:r>
              <a:rPr lang="ar-IQ" b="1" dirty="0" smtClean="0">
                <a:solidFill>
                  <a:srgbClr val="FFFF00"/>
                </a:solidFill>
              </a:rPr>
              <a:t>موجودة في </a:t>
            </a:r>
            <a:r>
              <a:rPr lang="ar-SA" b="1" dirty="0" smtClean="0">
                <a:solidFill>
                  <a:srgbClr val="FFFF00"/>
                </a:solidFill>
              </a:rPr>
              <a:t>محاضرات </a:t>
            </a:r>
            <a:r>
              <a:rPr lang="ar-SA" b="1" dirty="0" err="1" smtClean="0">
                <a:solidFill>
                  <a:srgbClr val="FFFF00"/>
                </a:solidFill>
              </a:rPr>
              <a:t>النيماتودا</a:t>
            </a:r>
            <a:r>
              <a:rPr lang="ar-SA" b="1" dirty="0" smtClean="0">
                <a:solidFill>
                  <a:srgbClr val="FFFF00"/>
                </a:solidFill>
              </a:rPr>
              <a:t> العملي و أهم الأمراض:</a:t>
            </a:r>
            <a:endParaRPr lang="en-US" dirty="0" smtClean="0">
              <a:solidFill>
                <a:srgbClr val="FFFF00"/>
              </a:solidFill>
            </a:endParaRPr>
          </a:p>
          <a:p>
            <a:r>
              <a:rPr lang="ar-SA" b="1" dirty="0" smtClean="0">
                <a:solidFill>
                  <a:srgbClr val="FFFF00"/>
                </a:solidFill>
              </a:rPr>
              <a:t>1. </a:t>
            </a:r>
            <a:r>
              <a:rPr lang="ar-IQ" b="1" dirty="0" smtClean="0">
                <a:solidFill>
                  <a:srgbClr val="FFFF00"/>
                </a:solidFill>
              </a:rPr>
              <a:t>مرض</a:t>
            </a:r>
            <a:r>
              <a:rPr lang="ar-SA" b="1" dirty="0" smtClean="0">
                <a:solidFill>
                  <a:srgbClr val="FFFF00"/>
                </a:solidFill>
              </a:rPr>
              <a:t> </a:t>
            </a:r>
            <a:r>
              <a:rPr lang="ar-SA" b="1" dirty="0" err="1" smtClean="0">
                <a:solidFill>
                  <a:srgbClr val="FFFF00"/>
                </a:solidFill>
              </a:rPr>
              <a:t>ثأليل</a:t>
            </a:r>
            <a:r>
              <a:rPr lang="ar-SA" b="1" dirty="0" smtClean="0">
                <a:solidFill>
                  <a:srgbClr val="FFFF00"/>
                </a:solidFill>
              </a:rPr>
              <a:t> الحنطة </a:t>
            </a:r>
            <a:endParaRPr lang="en-US" dirty="0" smtClean="0">
              <a:solidFill>
                <a:srgbClr val="FFFF00"/>
              </a:solidFill>
            </a:endParaRPr>
          </a:p>
          <a:p>
            <a:r>
              <a:rPr lang="ar-SA" b="1" dirty="0" smtClean="0">
                <a:solidFill>
                  <a:srgbClr val="FFFF00"/>
                </a:solidFill>
              </a:rPr>
              <a:t>2.</a:t>
            </a:r>
            <a:r>
              <a:rPr lang="ar-IQ" b="1" dirty="0" smtClean="0">
                <a:solidFill>
                  <a:srgbClr val="FFFF00"/>
                </a:solidFill>
              </a:rPr>
              <a:t>مرض </a:t>
            </a:r>
            <a:r>
              <a:rPr lang="ar-SA" b="1" dirty="0" smtClean="0">
                <a:solidFill>
                  <a:srgbClr val="FFFF00"/>
                </a:solidFill>
              </a:rPr>
              <a:t>تعقد الجذور</a:t>
            </a:r>
            <a:r>
              <a:rPr lang="ar-IQ" b="1" dirty="0" err="1" smtClean="0">
                <a:solidFill>
                  <a:srgbClr val="FFFF00"/>
                </a:solidFill>
              </a:rPr>
              <a:t>النيماتودي</a:t>
            </a:r>
            <a:r>
              <a:rPr lang="ar-IQ" b="1" dirty="0" smtClean="0">
                <a:solidFill>
                  <a:srgbClr val="FFFF00"/>
                </a:solidFill>
              </a:rPr>
              <a:t> في الباميا</a:t>
            </a:r>
            <a:r>
              <a:rPr lang="ar-SA" b="1" dirty="0" smtClean="0">
                <a:solidFill>
                  <a:srgbClr val="FFFF00"/>
                </a:solidFill>
              </a:rPr>
              <a:t> </a:t>
            </a:r>
            <a:endParaRPr lang="en-US" dirty="0" smtClean="0">
              <a:solidFill>
                <a:srgbClr val="FFFF00"/>
              </a:solidFill>
            </a:endParaRPr>
          </a:p>
          <a:p>
            <a:r>
              <a:rPr lang="ar-SA" b="1" dirty="0" smtClean="0">
                <a:solidFill>
                  <a:srgbClr val="FFFF00"/>
                </a:solidFill>
              </a:rPr>
              <a:t>3. </a:t>
            </a:r>
            <a:r>
              <a:rPr lang="ar-IQ" b="1" dirty="0" smtClean="0">
                <a:solidFill>
                  <a:srgbClr val="FFFF00"/>
                </a:solidFill>
              </a:rPr>
              <a:t>مرض</a:t>
            </a:r>
            <a:r>
              <a:rPr lang="ar-SA" b="1" dirty="0" smtClean="0">
                <a:solidFill>
                  <a:srgbClr val="FFFF00"/>
                </a:solidFill>
              </a:rPr>
              <a:t> التدهور البطيء في الحمضيات</a:t>
            </a:r>
            <a:endParaRPr lang="ar-IQ" dirty="0" smtClean="0">
              <a:solidFill>
                <a:srgbClr val="FFFF00"/>
              </a:solidFill>
            </a:endParaRPr>
          </a:p>
        </p:txBody>
      </p:sp>
    </p:spTree>
    <p:extLst>
      <p:ext uri="{BB962C8B-B14F-4D97-AF65-F5344CB8AC3E}">
        <p14:creationId xmlns:p14="http://schemas.microsoft.com/office/powerpoint/2010/main" val="644305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عنصر نائب للمحتوى 1"/>
          <p:cNvSpPr>
            <a:spLocks noGrp="1"/>
          </p:cNvSpPr>
          <p:nvPr>
            <p:ph/>
          </p:nvPr>
        </p:nvSpPr>
        <p:spPr>
          <a:xfrm>
            <a:off x="0" y="0"/>
            <a:ext cx="9144000" cy="6858000"/>
          </a:xfrm>
        </p:spPr>
        <p:txBody>
          <a:bodyPr/>
          <a:lstStyle/>
          <a:p>
            <a:r>
              <a:rPr lang="ar-SA" sz="2400" b="1" dirty="0" smtClean="0">
                <a:solidFill>
                  <a:srgbClr val="FFFF00"/>
                </a:solidFill>
              </a:rPr>
              <a:t>الأمراض المتسببة عن العوامل غير الحية (الفسيولوجية)</a:t>
            </a:r>
            <a:endParaRPr lang="en-US" sz="2400" dirty="0" smtClean="0">
              <a:solidFill>
                <a:srgbClr val="FFFF00"/>
              </a:solidFill>
            </a:endParaRPr>
          </a:p>
          <a:p>
            <a:r>
              <a:rPr lang="ar-SA" sz="2000" dirty="0" smtClean="0">
                <a:solidFill>
                  <a:schemeClr val="bg1"/>
                </a:solidFill>
              </a:rPr>
              <a:t>وهي الأمراض التي تتسبب عند التعرض لظروف غير ملائمة مما يؤدي لاضطرابات </a:t>
            </a:r>
            <a:r>
              <a:rPr lang="ar-SA" sz="2000" dirty="0" err="1" smtClean="0">
                <a:solidFill>
                  <a:schemeClr val="bg1"/>
                </a:solidFill>
              </a:rPr>
              <a:t>فسلجية</a:t>
            </a:r>
            <a:r>
              <a:rPr lang="ar-SA" sz="2000" dirty="0" smtClean="0">
                <a:solidFill>
                  <a:schemeClr val="bg1"/>
                </a:solidFill>
              </a:rPr>
              <a:t> </a:t>
            </a:r>
            <a:endParaRPr lang="en-US" sz="2000" dirty="0" smtClean="0">
              <a:solidFill>
                <a:schemeClr val="bg1"/>
              </a:solidFill>
            </a:endParaRPr>
          </a:p>
          <a:p>
            <a:r>
              <a:rPr lang="ar-SA" sz="2000" dirty="0" smtClean="0">
                <a:solidFill>
                  <a:srgbClr val="FFFF00"/>
                </a:solidFill>
              </a:rPr>
              <a:t>1</a:t>
            </a:r>
            <a:r>
              <a:rPr lang="ar-SA" sz="2000" b="1" dirty="0" smtClean="0">
                <a:solidFill>
                  <a:srgbClr val="FFFF00"/>
                </a:solidFill>
              </a:rPr>
              <a:t>. مرض </a:t>
            </a:r>
            <a:r>
              <a:rPr lang="ar-SA" sz="2000" b="1" dirty="0" err="1" smtClean="0">
                <a:solidFill>
                  <a:srgbClr val="FFFF00"/>
                </a:solidFill>
              </a:rPr>
              <a:t>سمطة</a:t>
            </a:r>
            <a:r>
              <a:rPr lang="ar-SA" sz="2000" b="1" dirty="0" smtClean="0">
                <a:solidFill>
                  <a:srgbClr val="FFFF00"/>
                </a:solidFill>
              </a:rPr>
              <a:t> الشمس </a:t>
            </a:r>
            <a:r>
              <a:rPr lang="en-US" sz="2000" b="1" dirty="0" smtClean="0">
                <a:solidFill>
                  <a:srgbClr val="FFFF00"/>
                </a:solidFill>
              </a:rPr>
              <a:t>Sun Scald</a:t>
            </a:r>
            <a:endParaRPr lang="en-US" sz="2000" dirty="0" smtClean="0">
              <a:solidFill>
                <a:srgbClr val="FFFF00"/>
              </a:solidFill>
            </a:endParaRPr>
          </a:p>
          <a:p>
            <a:r>
              <a:rPr lang="ar-SA" sz="2000" dirty="0" smtClean="0">
                <a:solidFill>
                  <a:schemeClr val="bg1"/>
                </a:solidFill>
              </a:rPr>
              <a:t>ظهور بقع صفراء مستديرة تجف بتقدم الإصابة و تتجعد و تتحول إلى اللون الأبيض و يتحول الجزء اللحمي المصاب إلى الجلدي الخشن. و قد تتعفن المناطق المصابة نتيجة إصابتها بفطريات التعفن و يتحول لونها للأسود.</a:t>
            </a:r>
            <a:endParaRPr lang="en-US" sz="2000" dirty="0" smtClean="0">
              <a:solidFill>
                <a:schemeClr val="bg1"/>
              </a:solidFill>
            </a:endParaRPr>
          </a:p>
          <a:p>
            <a:r>
              <a:rPr lang="ar-SA" sz="2000" dirty="0" smtClean="0">
                <a:solidFill>
                  <a:schemeClr val="bg1"/>
                </a:solidFill>
              </a:rPr>
              <a:t>المسبب : التعرض لأشعة الشمس المحرقة </a:t>
            </a:r>
            <a:endParaRPr lang="en-US" sz="2000" dirty="0" smtClean="0">
              <a:solidFill>
                <a:schemeClr val="bg1"/>
              </a:solidFill>
            </a:endParaRPr>
          </a:p>
          <a:p>
            <a:r>
              <a:rPr lang="ar-IQ" sz="2000" dirty="0" smtClean="0">
                <a:solidFill>
                  <a:srgbClr val="FFFF00"/>
                </a:solidFill>
              </a:rPr>
              <a:t>2</a:t>
            </a:r>
            <a:r>
              <a:rPr lang="ar-SA" sz="2000" dirty="0" smtClean="0">
                <a:solidFill>
                  <a:srgbClr val="FFFF00"/>
                </a:solidFill>
              </a:rPr>
              <a:t>. </a:t>
            </a:r>
            <a:r>
              <a:rPr lang="ar-SA" sz="2000" b="1" dirty="0" smtClean="0">
                <a:solidFill>
                  <a:srgbClr val="FFFF00"/>
                </a:solidFill>
              </a:rPr>
              <a:t>عفن القلب الأسود في البطاطا </a:t>
            </a:r>
            <a:r>
              <a:rPr lang="en-US" sz="2000" b="1" dirty="0" smtClean="0">
                <a:solidFill>
                  <a:srgbClr val="FFFF00"/>
                </a:solidFill>
              </a:rPr>
              <a:t>Black Heart of Potato</a:t>
            </a:r>
            <a:endParaRPr lang="en-US" sz="2000" dirty="0" smtClean="0">
              <a:solidFill>
                <a:srgbClr val="FFFF00"/>
              </a:solidFill>
            </a:endParaRPr>
          </a:p>
          <a:p>
            <a:r>
              <a:rPr lang="ar-SA" sz="2000" dirty="0" smtClean="0">
                <a:solidFill>
                  <a:schemeClr val="bg1"/>
                </a:solidFill>
              </a:rPr>
              <a:t>تلون الجزء الوسطي من الدرنة بلون رمادي او داكن او بنفسجي او سوداء.</a:t>
            </a:r>
            <a:endParaRPr lang="en-US" sz="2000" dirty="0" smtClean="0">
              <a:solidFill>
                <a:schemeClr val="bg1"/>
              </a:solidFill>
            </a:endParaRPr>
          </a:p>
          <a:p>
            <a:r>
              <a:rPr lang="ar-SA" sz="2000" dirty="0" smtClean="0">
                <a:solidFill>
                  <a:schemeClr val="bg1"/>
                </a:solidFill>
              </a:rPr>
              <a:t>المسبب : غياب الأوكسجين و عدم التهوية الجيدة.</a:t>
            </a:r>
            <a:endParaRPr lang="en-US" sz="2000" dirty="0" smtClean="0">
              <a:solidFill>
                <a:schemeClr val="bg1"/>
              </a:solidFill>
            </a:endParaRPr>
          </a:p>
          <a:p>
            <a:r>
              <a:rPr lang="ar-IQ" sz="2000" dirty="0" smtClean="0">
                <a:solidFill>
                  <a:srgbClr val="FFFF00"/>
                </a:solidFill>
              </a:rPr>
              <a:t>3</a:t>
            </a:r>
            <a:r>
              <a:rPr lang="ar-SA" sz="2000" dirty="0" smtClean="0">
                <a:solidFill>
                  <a:srgbClr val="FFFF00"/>
                </a:solidFill>
              </a:rPr>
              <a:t>. </a:t>
            </a:r>
            <a:r>
              <a:rPr lang="ar-SA" sz="2000" b="1" dirty="0" smtClean="0">
                <a:solidFill>
                  <a:srgbClr val="FFFF00"/>
                </a:solidFill>
              </a:rPr>
              <a:t>عفن الطرف الزهري </a:t>
            </a:r>
            <a:r>
              <a:rPr lang="en-US" sz="2000" b="1" dirty="0" smtClean="0">
                <a:solidFill>
                  <a:srgbClr val="FFFF00"/>
                </a:solidFill>
              </a:rPr>
              <a:t>Blossom end rot</a:t>
            </a:r>
            <a:endParaRPr lang="en-US" sz="2000" dirty="0" smtClean="0">
              <a:solidFill>
                <a:srgbClr val="FFFF00"/>
              </a:solidFill>
            </a:endParaRPr>
          </a:p>
          <a:p>
            <a:r>
              <a:rPr lang="ar-SA" sz="2000" dirty="0" smtClean="0">
                <a:solidFill>
                  <a:schemeClr val="bg1"/>
                </a:solidFill>
              </a:rPr>
              <a:t>يصيب الرقي و الطماطة ، فتظهر الأعراض بشكل عفن اسود في قمة الثمرة.</a:t>
            </a:r>
            <a:endParaRPr lang="en-US" sz="2000" dirty="0" smtClean="0">
              <a:solidFill>
                <a:schemeClr val="bg1"/>
              </a:solidFill>
            </a:endParaRPr>
          </a:p>
          <a:p>
            <a:r>
              <a:rPr lang="ar-SA" sz="2000" dirty="0" smtClean="0">
                <a:solidFill>
                  <a:schemeClr val="bg1"/>
                </a:solidFill>
              </a:rPr>
              <a:t>المسبب : عدم انتظام الري ونقص الكالسيوم</a:t>
            </a:r>
            <a:endParaRPr lang="ar-IQ" sz="2000" dirty="0" smtClean="0">
              <a:solidFill>
                <a:schemeClr val="bg1"/>
              </a:solidFill>
            </a:endParaRPr>
          </a:p>
        </p:txBody>
      </p:sp>
    </p:spTree>
    <p:extLst>
      <p:ext uri="{BB962C8B-B14F-4D97-AF65-F5344CB8AC3E}">
        <p14:creationId xmlns:p14="http://schemas.microsoft.com/office/powerpoint/2010/main" val="2288277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848600" cy="68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667000" y="212149"/>
            <a:ext cx="4188237" cy="707886"/>
          </a:xfrm>
          <a:prstGeom prst="rect">
            <a:avLst/>
          </a:prstGeom>
        </p:spPr>
        <p:txBody>
          <a:bodyPr wrap="square">
            <a:spAutoFit/>
          </a:bodyPr>
          <a:lstStyle/>
          <a:p>
            <a:r>
              <a:rPr lang="ar-IQ" sz="4000" b="1" dirty="0"/>
              <a:t>مرض سمطة الشمس</a:t>
            </a:r>
            <a:r>
              <a:rPr lang="ar-IQ" sz="4000" dirty="0"/>
              <a:t> </a:t>
            </a:r>
            <a:endParaRPr lang="en-US" sz="4000" dirty="0"/>
          </a:p>
        </p:txBody>
      </p:sp>
    </p:spTree>
    <p:extLst>
      <p:ext uri="{BB962C8B-B14F-4D97-AF65-F5344CB8AC3E}">
        <p14:creationId xmlns:p14="http://schemas.microsoft.com/office/powerpoint/2010/main" val="575891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6"/>
            <a:ext cx="9144000" cy="679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0"/>
            <a:ext cx="9144000" cy="707886"/>
          </a:xfrm>
          <a:prstGeom prst="rect">
            <a:avLst/>
          </a:prstGeom>
        </p:spPr>
        <p:txBody>
          <a:bodyPr wrap="square">
            <a:spAutoFit/>
          </a:bodyPr>
          <a:lstStyle/>
          <a:p>
            <a:pPr algn="ctr"/>
            <a:r>
              <a:rPr lang="ar-IQ" sz="4000" b="1" dirty="0"/>
              <a:t>عفن القلب الأسود في البطاطا </a:t>
            </a:r>
            <a:endParaRPr lang="en-US" sz="4000" b="1" dirty="0"/>
          </a:p>
        </p:txBody>
      </p:sp>
    </p:spTree>
    <p:extLst>
      <p:ext uri="{BB962C8B-B14F-4D97-AF65-F5344CB8AC3E}">
        <p14:creationId xmlns:p14="http://schemas.microsoft.com/office/powerpoint/2010/main" val="2805543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55"/>
            <a:ext cx="9144000" cy="688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4636" y="0"/>
            <a:ext cx="9144000" cy="769441"/>
          </a:xfrm>
          <a:prstGeom prst="rect">
            <a:avLst/>
          </a:prstGeom>
        </p:spPr>
        <p:txBody>
          <a:bodyPr wrap="square">
            <a:spAutoFit/>
          </a:bodyPr>
          <a:lstStyle/>
          <a:p>
            <a:pPr algn="ctr"/>
            <a:r>
              <a:rPr lang="ar-IQ" sz="4400" b="1" dirty="0"/>
              <a:t>عفن الطرف الزهري </a:t>
            </a:r>
            <a:endParaRPr lang="en-US" sz="44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1"/>
            <a:ext cx="358759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91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وان 2"/>
          <p:cNvSpPr>
            <a:spLocks noGrp="1"/>
          </p:cNvSpPr>
          <p:nvPr>
            <p:ph type="title"/>
          </p:nvPr>
        </p:nvSpPr>
        <p:spPr>
          <a:xfrm>
            <a:off x="0" y="6096000"/>
            <a:ext cx="9144000" cy="762000"/>
          </a:xfrm>
        </p:spPr>
        <p:txBody>
          <a:bodyPr/>
          <a:lstStyle/>
          <a:p>
            <a:r>
              <a:rPr lang="ar-IQ" sz="2800" dirty="0" smtClean="0">
                <a:solidFill>
                  <a:schemeClr val="bg1"/>
                </a:solidFill>
              </a:rPr>
              <a:t>أعراض الإصابة باللفحة المبكرة على الأوراق</a:t>
            </a:r>
          </a:p>
        </p:txBody>
      </p:sp>
      <p:pic>
        <p:nvPicPr>
          <p:cNvPr id="55299" name="Picture 2" descr="C:\Users\alaa\Desktop\New folder (2)\Alternaria solani Sorauer.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061146"/>
          </a:xfrm>
          <a:noFill/>
        </p:spPr>
      </p:pic>
    </p:spTree>
    <p:extLst>
      <p:ext uri="{BB962C8B-B14F-4D97-AF65-F5344CB8AC3E}">
        <p14:creationId xmlns:p14="http://schemas.microsoft.com/office/powerpoint/2010/main" val="897090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3"/>
          <p:cNvSpPr>
            <a:spLocks noGrp="1"/>
          </p:cNvSpPr>
          <p:nvPr>
            <p:ph type="title"/>
          </p:nvPr>
        </p:nvSpPr>
        <p:spPr>
          <a:xfrm>
            <a:off x="457200" y="5943600"/>
            <a:ext cx="8229600" cy="685800"/>
          </a:xfrm>
        </p:spPr>
        <p:txBody>
          <a:bodyPr/>
          <a:lstStyle/>
          <a:p>
            <a:r>
              <a:rPr lang="ar-IQ" sz="2800" dirty="0" smtClean="0">
                <a:solidFill>
                  <a:schemeClr val="bg1"/>
                </a:solidFill>
              </a:rPr>
              <a:t>أعراض الإصابة باللفحة المبكرة على الثمار</a:t>
            </a:r>
            <a:endParaRPr lang="ar-IQ" sz="2800" dirty="0" smtClean="0"/>
          </a:p>
        </p:txBody>
      </p:sp>
      <p:pic>
        <p:nvPicPr>
          <p:cNvPr id="3" name="Picture 8" descr="eblight3l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0"/>
            <a:ext cx="8001000" cy="5943600"/>
          </a:xfrm>
          <a:noFill/>
          <a:ln w="28575">
            <a:solidFill>
              <a:srgbClr val="000000"/>
            </a:solidFill>
            <a:miter lim="800000"/>
            <a:headEnd/>
            <a:tailEnd/>
          </a:ln>
        </p:spPr>
      </p:pic>
    </p:spTree>
    <p:extLst>
      <p:ext uri="{BB962C8B-B14F-4D97-AF65-F5344CB8AC3E}">
        <p14:creationId xmlns:p14="http://schemas.microsoft.com/office/powerpoint/2010/main" val="1577592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mafra.gov.on.ca/IPM/images/tomatoes/diseases/tomato_early-blight2_zoom.jpg?rand=557245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594764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0" y="6033146"/>
            <a:ext cx="9059008" cy="646331"/>
          </a:xfrm>
          <a:prstGeom prst="rect">
            <a:avLst/>
          </a:prstGeom>
        </p:spPr>
        <p:txBody>
          <a:bodyPr wrap="square">
            <a:spAutoFit/>
          </a:bodyPr>
          <a:lstStyle/>
          <a:p>
            <a:pPr algn="ctr"/>
            <a:r>
              <a:rPr lang="ar-IQ" sz="3600" dirty="0">
                <a:solidFill>
                  <a:schemeClr val="bg1"/>
                </a:solidFill>
              </a:rPr>
              <a:t>أعراض الإصابة باللفحة المبكرة على  </a:t>
            </a:r>
            <a:r>
              <a:rPr lang="ar-IQ" sz="3600" dirty="0" smtClean="0">
                <a:solidFill>
                  <a:schemeClr val="bg1"/>
                </a:solidFill>
              </a:rPr>
              <a:t>الساق </a:t>
            </a:r>
            <a:endParaRPr lang="en-US" sz="3600" dirty="0">
              <a:solidFill>
                <a:schemeClr val="bg1"/>
              </a:solidFill>
            </a:endParaRPr>
          </a:p>
        </p:txBody>
      </p:sp>
    </p:spTree>
    <p:extLst>
      <p:ext uri="{BB962C8B-B14F-4D97-AF65-F5344CB8AC3E}">
        <p14:creationId xmlns:p14="http://schemas.microsoft.com/office/powerpoint/2010/main" val="11037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وان 2"/>
          <p:cNvSpPr>
            <a:spLocks noGrp="1"/>
          </p:cNvSpPr>
          <p:nvPr>
            <p:ph type="title"/>
          </p:nvPr>
        </p:nvSpPr>
        <p:spPr>
          <a:xfrm>
            <a:off x="457200" y="5562600"/>
            <a:ext cx="8229600" cy="914400"/>
          </a:xfrm>
        </p:spPr>
        <p:txBody>
          <a:bodyPr/>
          <a:lstStyle/>
          <a:p>
            <a:r>
              <a:rPr lang="ar-IQ" sz="2800" dirty="0" smtClean="0">
                <a:solidFill>
                  <a:schemeClr val="bg1"/>
                </a:solidFill>
              </a:rPr>
              <a:t>الجراثيم </a:t>
            </a:r>
            <a:r>
              <a:rPr lang="ar-IQ" sz="2800" dirty="0" err="1" smtClean="0">
                <a:solidFill>
                  <a:schemeClr val="bg1"/>
                </a:solidFill>
              </a:rPr>
              <a:t>الكونيدية</a:t>
            </a:r>
            <a:r>
              <a:rPr lang="ar-IQ" sz="2800" dirty="0" smtClean="0">
                <a:solidFill>
                  <a:schemeClr val="bg1"/>
                </a:solidFill>
              </a:rPr>
              <a:t> للفطر </a:t>
            </a:r>
            <a:r>
              <a:rPr lang="en-US" sz="2800" i="1" dirty="0" err="1" smtClean="0">
                <a:solidFill>
                  <a:schemeClr val="bg1"/>
                </a:solidFill>
              </a:rPr>
              <a:t>Alternaria</a:t>
            </a:r>
            <a:r>
              <a:rPr lang="en-US" sz="2800" i="1" dirty="0" smtClean="0">
                <a:solidFill>
                  <a:schemeClr val="bg1"/>
                </a:solidFill>
              </a:rPr>
              <a:t> solani </a:t>
            </a:r>
            <a:r>
              <a:rPr lang="ar-IQ" sz="2800" i="1" dirty="0" smtClean="0">
                <a:solidFill>
                  <a:schemeClr val="bg1"/>
                </a:solidFill>
              </a:rPr>
              <a:t> </a:t>
            </a:r>
            <a:r>
              <a:rPr lang="ar-IQ" sz="2800" dirty="0" smtClean="0">
                <a:solidFill>
                  <a:schemeClr val="bg1"/>
                </a:solidFill>
              </a:rPr>
              <a:t>مسبب مرض اللفحة المبكرة</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29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29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لمحتوى 1"/>
          <p:cNvSpPr>
            <a:spLocks noGrp="1"/>
          </p:cNvSpPr>
          <p:nvPr>
            <p:ph/>
          </p:nvPr>
        </p:nvSpPr>
        <p:spPr>
          <a:xfrm>
            <a:off x="0" y="0"/>
            <a:ext cx="9144000" cy="6858000"/>
          </a:xfrm>
        </p:spPr>
        <p:txBody>
          <a:bodyPr/>
          <a:lstStyle/>
          <a:p>
            <a:r>
              <a:rPr lang="ar-SA" b="1" dirty="0" smtClean="0">
                <a:solidFill>
                  <a:srgbClr val="FFC000"/>
                </a:solidFill>
              </a:rPr>
              <a:t> تخطط </a:t>
            </a:r>
            <a:r>
              <a:rPr lang="ar-IQ" b="1" dirty="0" smtClean="0">
                <a:solidFill>
                  <a:srgbClr val="FFC000"/>
                </a:solidFill>
              </a:rPr>
              <a:t> </a:t>
            </a:r>
            <a:r>
              <a:rPr lang="ar-SA" b="1" dirty="0" smtClean="0">
                <a:solidFill>
                  <a:srgbClr val="FFC000"/>
                </a:solidFill>
              </a:rPr>
              <a:t>أوراق الشعير </a:t>
            </a:r>
            <a:r>
              <a:rPr lang="en-US" b="1" dirty="0" smtClean="0">
                <a:solidFill>
                  <a:srgbClr val="FFC000"/>
                </a:solidFill>
              </a:rPr>
              <a:t>Leaf stripe of Barley</a:t>
            </a:r>
            <a:endParaRPr lang="en-US" dirty="0" smtClean="0">
              <a:solidFill>
                <a:srgbClr val="FFC000"/>
              </a:solidFill>
            </a:endParaRPr>
          </a:p>
          <a:p>
            <a:r>
              <a:rPr lang="ar-SA" sz="2800" dirty="0" smtClean="0">
                <a:solidFill>
                  <a:srgbClr val="FFFF00"/>
                </a:solidFill>
              </a:rPr>
              <a:t>الأعراض :</a:t>
            </a:r>
            <a:endParaRPr lang="en-US" sz="2800" dirty="0" smtClean="0">
              <a:solidFill>
                <a:srgbClr val="FFFF00"/>
              </a:solidFill>
            </a:endParaRPr>
          </a:p>
          <a:p>
            <a:r>
              <a:rPr lang="ar-SA" sz="2800" dirty="0" smtClean="0">
                <a:solidFill>
                  <a:schemeClr val="bg1"/>
                </a:solidFill>
              </a:rPr>
              <a:t>خطوط طويلة صفراء على أنصال الأوراق الكبيرة وأغمادها تتحول بعد ذلك إلى اللون البني نتيجة موت خلاياها و جفافها. ثم يتمزق النصل بعد ذلك إلى أشرطة جافة بنية مغطاة بطبقة رمادية من جراثيم المسبب المرضي. </a:t>
            </a:r>
            <a:endParaRPr lang="en-US" sz="2800" dirty="0" smtClean="0">
              <a:solidFill>
                <a:schemeClr val="bg1"/>
              </a:solidFill>
            </a:endParaRPr>
          </a:p>
          <a:p>
            <a:r>
              <a:rPr lang="ar-SA" sz="2800" dirty="0" smtClean="0">
                <a:solidFill>
                  <a:srgbClr val="FFFF00"/>
                </a:solidFill>
              </a:rPr>
              <a:t>المسبب</a:t>
            </a:r>
            <a:r>
              <a:rPr lang="ar-IQ" sz="2800" dirty="0" smtClean="0">
                <a:solidFill>
                  <a:schemeClr val="bg1"/>
                </a:solidFill>
              </a:rPr>
              <a:t> :  </a:t>
            </a:r>
            <a:r>
              <a:rPr lang="ar-SA" sz="2800" dirty="0" smtClean="0">
                <a:solidFill>
                  <a:schemeClr val="bg1"/>
                </a:solidFill>
              </a:rPr>
              <a:t> </a:t>
            </a:r>
            <a:r>
              <a:rPr lang="en-US" sz="2800" i="1" dirty="0" err="1" smtClean="0">
                <a:solidFill>
                  <a:schemeClr val="bg1"/>
                </a:solidFill>
              </a:rPr>
              <a:t>Helminthosporium</a:t>
            </a:r>
            <a:r>
              <a:rPr lang="en-US" sz="2800" i="1" dirty="0" smtClean="0">
                <a:solidFill>
                  <a:schemeClr val="bg1"/>
                </a:solidFill>
              </a:rPr>
              <a:t>  </a:t>
            </a:r>
            <a:r>
              <a:rPr lang="en-US" sz="2800" i="1" dirty="0" err="1" smtClean="0">
                <a:solidFill>
                  <a:schemeClr val="bg1"/>
                </a:solidFill>
              </a:rPr>
              <a:t>gramineum</a:t>
            </a:r>
            <a:endParaRPr lang="en-US" sz="2800" dirty="0" smtClean="0">
              <a:solidFill>
                <a:schemeClr val="bg1"/>
              </a:solidFill>
            </a:endParaRPr>
          </a:p>
          <a:p>
            <a:r>
              <a:rPr lang="ar-SA" sz="2800" dirty="0" smtClean="0">
                <a:solidFill>
                  <a:srgbClr val="FFFF00"/>
                </a:solidFill>
              </a:rPr>
              <a:t>الطور الكامل</a:t>
            </a:r>
            <a:r>
              <a:rPr lang="ar-IQ" sz="2800" dirty="0" smtClean="0">
                <a:solidFill>
                  <a:srgbClr val="FFFF00"/>
                </a:solidFill>
              </a:rPr>
              <a:t>         </a:t>
            </a:r>
            <a:r>
              <a:rPr lang="ar-SA" sz="2800" dirty="0" smtClean="0">
                <a:solidFill>
                  <a:srgbClr val="FFFF00"/>
                </a:solidFill>
              </a:rPr>
              <a:t> </a:t>
            </a:r>
            <a:r>
              <a:rPr lang="en-US" sz="2800" i="1" dirty="0" err="1" smtClean="0">
                <a:solidFill>
                  <a:schemeClr val="bg1"/>
                </a:solidFill>
              </a:rPr>
              <a:t>Pyrenophora</a:t>
            </a:r>
            <a:r>
              <a:rPr lang="en-US" sz="2800" i="1" dirty="0" smtClean="0">
                <a:solidFill>
                  <a:schemeClr val="bg1"/>
                </a:solidFill>
              </a:rPr>
              <a:t>  </a:t>
            </a:r>
            <a:r>
              <a:rPr lang="en-US" sz="2800" i="1" dirty="0" err="1" smtClean="0">
                <a:solidFill>
                  <a:schemeClr val="bg1"/>
                </a:solidFill>
              </a:rPr>
              <a:t>graminea</a:t>
            </a:r>
            <a:endParaRPr lang="en-US" sz="2800" dirty="0" smtClean="0">
              <a:solidFill>
                <a:schemeClr val="bg1"/>
              </a:solidFill>
            </a:endParaRPr>
          </a:p>
          <a:p>
            <a:endParaRPr lang="ar-IQ" dirty="0" smtClean="0">
              <a:solidFill>
                <a:srgbClr val="FF9900"/>
              </a:solidFill>
            </a:endParaRPr>
          </a:p>
        </p:txBody>
      </p:sp>
    </p:spTree>
    <p:extLst>
      <p:ext uri="{BB962C8B-B14F-4D97-AF65-F5344CB8AC3E}">
        <p14:creationId xmlns:p14="http://schemas.microsoft.com/office/powerpoint/2010/main" val="13418046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2572</Words>
  <Application>Microsoft Office PowerPoint</Application>
  <PresentationFormat>عرض على الشاشة (3:4)‏</PresentationFormat>
  <Paragraphs>163</Paragraphs>
  <Slides>47</Slides>
  <Notes>0</Notes>
  <HiddenSlides>0</HiddenSlides>
  <MMClips>0</MMClips>
  <ScaleCrop>false</ScaleCrop>
  <HeadingPairs>
    <vt:vector size="4" baseType="variant">
      <vt:variant>
        <vt:lpstr>نسق</vt:lpstr>
      </vt:variant>
      <vt:variant>
        <vt:i4>2</vt:i4>
      </vt:variant>
      <vt:variant>
        <vt:lpstr>عناوين الشرائح</vt:lpstr>
      </vt:variant>
      <vt:variant>
        <vt:i4>47</vt:i4>
      </vt:variant>
    </vt:vector>
  </HeadingPairs>
  <TitlesOfParts>
    <vt:vector size="49" baseType="lpstr">
      <vt:lpstr>Default Design</vt:lpstr>
      <vt:lpstr>1_Default Design</vt:lpstr>
      <vt:lpstr>عرض تقديمي في PowerPoint</vt:lpstr>
      <vt:lpstr>عرض تقديمي في PowerPoint</vt:lpstr>
      <vt:lpstr>عرض تقديمي في PowerPoint</vt:lpstr>
      <vt:lpstr>عرض تقديمي في PowerPoint</vt:lpstr>
      <vt:lpstr>أعراض الإصابة باللفحة المبكرة على الأوراق</vt:lpstr>
      <vt:lpstr>أعراض الإصابة باللفحة المبكرة على الثمار</vt:lpstr>
      <vt:lpstr>عرض تقديمي في PowerPoint</vt:lpstr>
      <vt:lpstr>الجراثيم الكونيدية للفطر Alternaria solani  مسبب مرض اللفحة المبكرة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DR.Ahmed Saker 2O11</cp:lastModifiedBy>
  <cp:revision>12</cp:revision>
  <dcterms:created xsi:type="dcterms:W3CDTF">2020-06-27T15:32:13Z</dcterms:created>
  <dcterms:modified xsi:type="dcterms:W3CDTF">2021-06-22T22:09:04Z</dcterms:modified>
</cp:coreProperties>
</file>